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304" r:id="rId5"/>
    <p:sldId id="303" r:id="rId6"/>
    <p:sldId id="305" r:id="rId7"/>
    <p:sldId id="258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3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296" r:id="rId36"/>
    <p:sldId id="302" r:id="rId37"/>
    <p:sldId id="336" r:id="rId38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C3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30" autoAdjust="0"/>
    <p:restoredTop sz="77915"/>
  </p:normalViewPr>
  <p:slideViewPr>
    <p:cSldViewPr snapToGrid="0" snapToObjects="1" showGuides="1">
      <p:cViewPr varScale="1">
        <p:scale>
          <a:sx n="167" d="100"/>
          <a:sy n="167" d="100"/>
        </p:scale>
        <p:origin x="1512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17.01.2024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17/01/2024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775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71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29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73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76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97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657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256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912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07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6506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54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67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26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480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6530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5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5.bin"/><Relationship Id="rId18" Type="http://schemas.openxmlformats.org/officeDocument/2006/relationships/oleObject" Target="../embeddings/oleObject9.bin"/><Relationship Id="rId3" Type="http://schemas.openxmlformats.org/officeDocument/2006/relationships/image" Target="../media/image1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9.bin"/><Relationship Id="rId3" Type="http://schemas.openxmlformats.org/officeDocument/2006/relationships/image" Target="../media/image14.png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10.jpe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21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9.png"/><Relationship Id="rId9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2.0/" TargetMode="External"/><Relationship Id="rId13" Type="http://schemas.openxmlformats.org/officeDocument/2006/relationships/hyperlink" Target="https://creativecommons.org/licenses/by-sa/4.0/deed.en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eograph.org.uk/photo/4918948" TargetMode="External"/><Relationship Id="rId12" Type="http://schemas.openxmlformats.org/officeDocument/2006/relationships/hyperlink" Target="https://commons.wikimedia.org/wiki/File:Man-scratching-head.gi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mmons.wikimedia.org/wiki/File:Tour_Eiffel_depuis_le_Trocad%C3%A9ro.JPG" TargetMode="External"/><Relationship Id="rId11" Type="http://schemas.openxmlformats.org/officeDocument/2006/relationships/hyperlink" Target="https://commons.wikimedia.org/wiki/File:Burr_Truss_P4230093_Sims_Smith.jpg" TargetMode="External"/><Relationship Id="rId5" Type="http://schemas.openxmlformats.org/officeDocument/2006/relationships/hyperlink" Target="https://commons.wikimedia.org/wiki/File:Olympiastadion_Muenchen.jpg" TargetMode="External"/><Relationship Id="rId15" Type="http://schemas.openxmlformats.org/officeDocument/2006/relationships/hyperlink" Target="https://creativecommons.org/publicdomain/zero/1.0/" TargetMode="External"/><Relationship Id="rId10" Type="http://schemas.openxmlformats.org/officeDocument/2006/relationships/hyperlink" Target="https://creativecommons.org/licenses/by-nc-nd/2.0/" TargetMode="Externa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s://www.flickr.com/photos/vox/24743226121" TargetMode="External"/><Relationship Id="rId14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Déplacement, coupes et barres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FE4576-9C00-5446-8307-6736DCF2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927"/>
            <a:ext cx="7726363" cy="107275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Si les déformations sont petites, l‘effet statique engendré par un système de forces est égal à la somme algébrique des effets engendrés par chacune des forces prises séparément</a:t>
            </a:r>
          </a:p>
          <a:p>
            <a:endParaRPr lang="fr-F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B26AF-A153-2246-AFE6-C0613422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Principe de la superposition des effets statiques</a:t>
            </a:r>
            <a:br>
              <a:rPr lang="fr-FR" dirty="0"/>
            </a:br>
            <a:endParaRPr lang="fr-FR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83D9D-235D-C146-9F33-E0981418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B53F4-05A6-754F-8764-A38C09CF5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0CCD3-EFBD-C14D-A60A-50120CC9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32D26-E194-5347-9A7D-E9BDE2942B7F}"/>
              </a:ext>
            </a:extLst>
          </p:cNvPr>
          <p:cNvGrpSpPr/>
          <p:nvPr/>
        </p:nvGrpSpPr>
        <p:grpSpPr>
          <a:xfrm>
            <a:off x="747869" y="2173697"/>
            <a:ext cx="8040374" cy="925488"/>
            <a:chOff x="427022" y="3068960"/>
            <a:chExt cx="8040374" cy="9254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612469-5BCC-844D-9B6F-32181F2D82E1}"/>
                </a:ext>
              </a:extLst>
            </p:cNvPr>
            <p:cNvGrpSpPr/>
            <p:nvPr/>
          </p:nvGrpSpPr>
          <p:grpSpPr>
            <a:xfrm>
              <a:off x="427022" y="3069536"/>
              <a:ext cx="2384388" cy="924912"/>
              <a:chOff x="162755" y="2937164"/>
              <a:chExt cx="2980485" cy="1156140"/>
            </a:xfrm>
          </p:grpSpPr>
          <p:sp>
            <p:nvSpPr>
              <p:cNvPr id="39" name="Isosceles Triangle 6">
                <a:extLst>
                  <a:ext uri="{FF2B5EF4-FFF2-40B4-BE49-F238E27FC236}">
                    <a16:creationId xmlns:a16="http://schemas.microsoft.com/office/drawing/2014/main" id="{4324F472-CA85-FA48-A5CE-615D9911D8EE}"/>
                  </a:ext>
                </a:extLst>
              </p:cNvPr>
              <p:cNvSpPr/>
              <p:nvPr/>
            </p:nvSpPr>
            <p:spPr>
              <a:xfrm>
                <a:off x="305631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AA10284-7641-084C-BB99-F7C1B9557887}"/>
                  </a:ext>
                </a:extLst>
              </p:cNvPr>
              <p:cNvCxnSpPr/>
              <p:nvPr/>
            </p:nvCxnSpPr>
            <p:spPr>
              <a:xfrm>
                <a:off x="162755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8">
                <a:extLst>
                  <a:ext uri="{FF2B5EF4-FFF2-40B4-BE49-F238E27FC236}">
                    <a16:creationId xmlns:a16="http://schemas.microsoft.com/office/drawing/2014/main" id="{007976BE-30B8-434B-9E95-B59CB96E47C1}"/>
                  </a:ext>
                </a:extLst>
              </p:cNvPr>
              <p:cNvSpPr/>
              <p:nvPr/>
            </p:nvSpPr>
            <p:spPr>
              <a:xfrm>
                <a:off x="2714612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24058B6-AE9E-9C4F-96DC-94AB7C47E35E}"/>
                  </a:ext>
                </a:extLst>
              </p:cNvPr>
              <p:cNvCxnSpPr/>
              <p:nvPr/>
            </p:nvCxnSpPr>
            <p:spPr>
              <a:xfrm>
                <a:off x="2571736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5D9B089-5D2C-2C49-A3A8-901BFA68204A}"/>
                  </a:ext>
                </a:extLst>
              </p:cNvPr>
              <p:cNvSpPr/>
              <p:nvPr/>
            </p:nvSpPr>
            <p:spPr>
              <a:xfrm>
                <a:off x="2774526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BC1E628-7E77-7047-9223-BAECC641FF30}"/>
                  </a:ext>
                </a:extLst>
              </p:cNvPr>
              <p:cNvSpPr/>
              <p:nvPr/>
            </p:nvSpPr>
            <p:spPr>
              <a:xfrm>
                <a:off x="2899218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8A046FD-FF10-9A45-9E16-ED057F53EF94}"/>
                  </a:ext>
                </a:extLst>
              </p:cNvPr>
              <p:cNvCxnSpPr/>
              <p:nvPr/>
            </p:nvCxnSpPr>
            <p:spPr>
              <a:xfrm rot="5400000">
                <a:off x="1275751" y="3344230"/>
                <a:ext cx="694273" cy="945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8A3BD6-A27E-D349-862D-7545DD6D4782}"/>
                  </a:ext>
                </a:extLst>
              </p:cNvPr>
              <p:cNvSpPr txBox="1"/>
              <p:nvPr/>
            </p:nvSpPr>
            <p:spPr>
              <a:xfrm>
                <a:off x="1646662" y="293716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CB0AE6-E2E9-3B4E-BC9B-83EBB2F85F0A}"/>
                  </a:ext>
                </a:extLst>
              </p:cNvPr>
              <p:cNvSpPr/>
              <p:nvPr/>
            </p:nvSpPr>
            <p:spPr>
              <a:xfrm>
                <a:off x="448507" y="3714752"/>
                <a:ext cx="242889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90BB358-55DB-A943-8561-1B387F0F5707}"/>
                  </a:ext>
                </a:extLst>
              </p:cNvPr>
              <p:cNvCxnSpPr/>
              <p:nvPr/>
            </p:nvCxnSpPr>
            <p:spPr>
              <a:xfrm rot="16200000" flipH="1">
                <a:off x="459161" y="3561222"/>
                <a:ext cx="267471" cy="3026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BBCF4B9-0964-B046-96E2-605339B58478}"/>
                  </a:ext>
                </a:extLst>
              </p:cNvPr>
              <p:cNvCxnSpPr/>
              <p:nvPr/>
            </p:nvCxnSpPr>
            <p:spPr>
              <a:xfrm rot="5400000">
                <a:off x="768732" y="3559481"/>
                <a:ext cx="267481" cy="652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82D6469-B84C-D04E-8983-31D727C712B4}"/>
                  </a:ext>
                </a:extLst>
              </p:cNvPr>
              <p:cNvCxnSpPr/>
              <p:nvPr/>
            </p:nvCxnSpPr>
            <p:spPr>
              <a:xfrm rot="5400000">
                <a:off x="1063855" y="3557609"/>
                <a:ext cx="288276" cy="79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7AFB996-93D5-B043-AFEE-CC1ED586788B}"/>
                  </a:ext>
                </a:extLst>
              </p:cNvPr>
              <p:cNvCxnSpPr/>
              <p:nvPr/>
            </p:nvCxnSpPr>
            <p:spPr>
              <a:xfrm rot="5400000">
                <a:off x="1358596" y="3558734"/>
                <a:ext cx="272185" cy="319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1B5A2E0F-5CD1-9744-85E9-31731BC2B25E}"/>
                  </a:ext>
                </a:extLst>
              </p:cNvPr>
              <p:cNvCxnSpPr/>
              <p:nvPr/>
            </p:nvCxnSpPr>
            <p:spPr>
              <a:xfrm rot="5400000">
                <a:off x="1641721" y="3565837"/>
                <a:ext cx="277150" cy="347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024D172-5D1E-264E-AE2E-4D915BFF75C4}"/>
                  </a:ext>
                </a:extLst>
              </p:cNvPr>
              <p:cNvCxnSpPr/>
              <p:nvPr/>
            </p:nvCxnSpPr>
            <p:spPr>
              <a:xfrm rot="16200000" flipH="1">
                <a:off x="1944133" y="3566938"/>
                <a:ext cx="277162" cy="128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99BDF6E-F6EE-0645-BA89-873303220432}"/>
                  </a:ext>
                </a:extLst>
              </p:cNvPr>
              <p:cNvCxnSpPr/>
              <p:nvPr/>
            </p:nvCxnSpPr>
            <p:spPr>
              <a:xfrm rot="16200000" flipH="1">
                <a:off x="2229204" y="3562855"/>
                <a:ext cx="281852" cy="461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4D463227-A2B7-6F41-9FB5-B3B7E60EC2F1}"/>
                  </a:ext>
                </a:extLst>
              </p:cNvPr>
              <p:cNvCxnSpPr/>
              <p:nvPr/>
            </p:nvCxnSpPr>
            <p:spPr>
              <a:xfrm rot="16200000" flipH="1">
                <a:off x="2545050" y="3556571"/>
                <a:ext cx="270595" cy="592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DDA2710-3222-4247-AA19-BFCFD421DD16}"/>
                  </a:ext>
                </a:extLst>
              </p:cNvPr>
              <p:cNvSpPr txBox="1"/>
              <p:nvPr/>
            </p:nvSpPr>
            <p:spPr>
              <a:xfrm>
                <a:off x="2755042" y="325971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B0EACA-48ED-D940-A3C2-3E2753FC63A3}"/>
                </a:ext>
              </a:extLst>
            </p:cNvPr>
            <p:cNvGrpSpPr/>
            <p:nvPr/>
          </p:nvGrpSpPr>
          <p:grpSpPr>
            <a:xfrm>
              <a:off x="3214678" y="3312717"/>
              <a:ext cx="2384388" cy="666869"/>
              <a:chOff x="3234589" y="3259718"/>
              <a:chExt cx="2980485" cy="833586"/>
            </a:xfrm>
          </p:grpSpPr>
          <p:sp>
            <p:nvSpPr>
              <p:cNvPr id="23" name="Isosceles Triangle 47">
                <a:extLst>
                  <a:ext uri="{FF2B5EF4-FFF2-40B4-BE49-F238E27FC236}">
                    <a16:creationId xmlns:a16="http://schemas.microsoft.com/office/drawing/2014/main" id="{43DA7EC9-217F-6743-80E6-920D7C5F6EE8}"/>
                  </a:ext>
                </a:extLst>
              </p:cNvPr>
              <p:cNvSpPr/>
              <p:nvPr/>
            </p:nvSpPr>
            <p:spPr>
              <a:xfrm>
                <a:off x="3377465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DB38B4-E21F-5442-8E5B-897591DEB959}"/>
                  </a:ext>
                </a:extLst>
              </p:cNvPr>
              <p:cNvCxnSpPr/>
              <p:nvPr/>
            </p:nvCxnSpPr>
            <p:spPr>
              <a:xfrm>
                <a:off x="3234589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Isosceles Triangle 49">
                <a:extLst>
                  <a:ext uri="{FF2B5EF4-FFF2-40B4-BE49-F238E27FC236}">
                    <a16:creationId xmlns:a16="http://schemas.microsoft.com/office/drawing/2014/main" id="{10D2C9D4-0FDD-2543-8234-DA4F2A508712}"/>
                  </a:ext>
                </a:extLst>
              </p:cNvPr>
              <p:cNvSpPr/>
              <p:nvPr/>
            </p:nvSpPr>
            <p:spPr>
              <a:xfrm>
                <a:off x="5786446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F5C7209-2DB5-D646-8063-D17589F62C8D}"/>
                  </a:ext>
                </a:extLst>
              </p:cNvPr>
              <p:cNvCxnSpPr/>
              <p:nvPr/>
            </p:nvCxnSpPr>
            <p:spPr>
              <a:xfrm>
                <a:off x="5643570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6768598-A012-BB41-96AE-48717C576872}"/>
                  </a:ext>
                </a:extLst>
              </p:cNvPr>
              <p:cNvSpPr/>
              <p:nvPr/>
            </p:nvSpPr>
            <p:spPr>
              <a:xfrm>
                <a:off x="5846360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5304058-B8B1-0249-B2E6-F4FC5AE6C9A4}"/>
                  </a:ext>
                </a:extLst>
              </p:cNvPr>
              <p:cNvSpPr/>
              <p:nvPr/>
            </p:nvSpPr>
            <p:spPr>
              <a:xfrm>
                <a:off x="5971052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569C66-ABAD-7646-9FC5-AD6D0D2FA3A6}"/>
                  </a:ext>
                </a:extLst>
              </p:cNvPr>
              <p:cNvSpPr/>
              <p:nvPr/>
            </p:nvSpPr>
            <p:spPr>
              <a:xfrm>
                <a:off x="3520341" y="3714752"/>
                <a:ext cx="2428892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1B3D889-DC78-3C4B-8072-D0A82F9A0557}"/>
                  </a:ext>
                </a:extLst>
              </p:cNvPr>
              <p:cNvCxnSpPr/>
              <p:nvPr/>
            </p:nvCxnSpPr>
            <p:spPr>
              <a:xfrm rot="16200000" flipH="1">
                <a:off x="3530995" y="3561222"/>
                <a:ext cx="267471" cy="3026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CB44A36-ED01-894F-BADE-15EEE4F7F850}"/>
                  </a:ext>
                </a:extLst>
              </p:cNvPr>
              <p:cNvCxnSpPr/>
              <p:nvPr/>
            </p:nvCxnSpPr>
            <p:spPr>
              <a:xfrm rot="5400000">
                <a:off x="3840566" y="3559481"/>
                <a:ext cx="267481" cy="652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82F2454-3ABF-B241-BC17-725587CAA673}"/>
                  </a:ext>
                </a:extLst>
              </p:cNvPr>
              <p:cNvCxnSpPr/>
              <p:nvPr/>
            </p:nvCxnSpPr>
            <p:spPr>
              <a:xfrm rot="5400000">
                <a:off x="4135689" y="3557609"/>
                <a:ext cx="288276" cy="7968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03C53AC-D520-F843-AC08-31C0A67D363D}"/>
                  </a:ext>
                </a:extLst>
              </p:cNvPr>
              <p:cNvCxnSpPr/>
              <p:nvPr/>
            </p:nvCxnSpPr>
            <p:spPr>
              <a:xfrm rot="5400000">
                <a:off x="4430430" y="3558734"/>
                <a:ext cx="272185" cy="3193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52BBD4A-C280-B740-BEC0-DF7A06D0514F}"/>
                  </a:ext>
                </a:extLst>
              </p:cNvPr>
              <p:cNvCxnSpPr/>
              <p:nvPr/>
            </p:nvCxnSpPr>
            <p:spPr>
              <a:xfrm rot="5400000">
                <a:off x="4713555" y="3565837"/>
                <a:ext cx="277150" cy="347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F07B73F-B455-2644-9E1B-6CEC52A2311D}"/>
                  </a:ext>
                </a:extLst>
              </p:cNvPr>
              <p:cNvCxnSpPr/>
              <p:nvPr/>
            </p:nvCxnSpPr>
            <p:spPr>
              <a:xfrm rot="16200000" flipH="1">
                <a:off x="5015967" y="3566938"/>
                <a:ext cx="277162" cy="1285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70CC756-6935-114B-B139-25FF0035D433}"/>
                  </a:ext>
                </a:extLst>
              </p:cNvPr>
              <p:cNvCxnSpPr/>
              <p:nvPr/>
            </p:nvCxnSpPr>
            <p:spPr>
              <a:xfrm rot="16200000" flipH="1">
                <a:off x="5301038" y="3562855"/>
                <a:ext cx="281852" cy="461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E91C14-8141-F94B-96E2-A7044C346052}"/>
                  </a:ext>
                </a:extLst>
              </p:cNvPr>
              <p:cNvCxnSpPr/>
              <p:nvPr/>
            </p:nvCxnSpPr>
            <p:spPr>
              <a:xfrm rot="16200000" flipH="1">
                <a:off x="5616884" y="3556571"/>
                <a:ext cx="270595" cy="5927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E66482-28B4-804D-94A6-CF2B561C54DD}"/>
                  </a:ext>
                </a:extLst>
              </p:cNvPr>
              <p:cNvSpPr txBox="1"/>
              <p:nvPr/>
            </p:nvSpPr>
            <p:spPr>
              <a:xfrm>
                <a:off x="5826876" y="3259718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DB01F8C-7169-AC45-8D1C-522B150ECDB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083008" y="3068960"/>
              <a:ext cx="2384388" cy="924912"/>
              <a:chOff x="6163515" y="2937164"/>
              <a:chExt cx="2980485" cy="1156140"/>
            </a:xfrm>
          </p:grpSpPr>
          <p:sp>
            <p:nvSpPr>
              <p:cNvPr id="14" name="Isosceles Triangle 65">
                <a:extLst>
                  <a:ext uri="{FF2B5EF4-FFF2-40B4-BE49-F238E27FC236}">
                    <a16:creationId xmlns:a16="http://schemas.microsoft.com/office/drawing/2014/main" id="{69A3CD4B-31F0-D646-8294-904AA839BBD4}"/>
                  </a:ext>
                </a:extLst>
              </p:cNvPr>
              <p:cNvSpPr/>
              <p:nvPr/>
            </p:nvSpPr>
            <p:spPr>
              <a:xfrm>
                <a:off x="6306391" y="3786190"/>
                <a:ext cx="285752" cy="285752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2F52204-4659-4548-9FC1-C81F45CBE900}"/>
                  </a:ext>
                </a:extLst>
              </p:cNvPr>
              <p:cNvCxnSpPr/>
              <p:nvPr/>
            </p:nvCxnSpPr>
            <p:spPr>
              <a:xfrm>
                <a:off x="6163515" y="4090414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Isosceles Triangle 67">
                <a:extLst>
                  <a:ext uri="{FF2B5EF4-FFF2-40B4-BE49-F238E27FC236}">
                    <a16:creationId xmlns:a16="http://schemas.microsoft.com/office/drawing/2014/main" id="{8FD570A0-FD1D-5743-94B0-5EC7489E744A}"/>
                  </a:ext>
                </a:extLst>
              </p:cNvPr>
              <p:cNvSpPr/>
              <p:nvPr/>
            </p:nvSpPr>
            <p:spPr>
              <a:xfrm>
                <a:off x="8715372" y="3787492"/>
                <a:ext cx="285752" cy="20016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5B06AD8-95D3-C848-B43E-AFEB9E4E0AD1}"/>
                  </a:ext>
                </a:extLst>
              </p:cNvPr>
              <p:cNvCxnSpPr/>
              <p:nvPr/>
            </p:nvCxnSpPr>
            <p:spPr>
              <a:xfrm>
                <a:off x="8572496" y="4091716"/>
                <a:ext cx="571504" cy="1588"/>
              </a:xfrm>
              <a:prstGeom prst="line">
                <a:avLst/>
              </a:prstGeom>
              <a:ln w="50800" cmpd="thickThin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4B27172-F291-D343-AF8E-FD8EFFBF8BFC}"/>
                  </a:ext>
                </a:extLst>
              </p:cNvPr>
              <p:cNvSpPr/>
              <p:nvPr/>
            </p:nvSpPr>
            <p:spPr>
              <a:xfrm>
                <a:off x="8775286" y="399010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8E55DE-8C53-F149-A7F3-E8838DF08EE2}"/>
                  </a:ext>
                </a:extLst>
              </p:cNvPr>
              <p:cNvSpPr/>
              <p:nvPr/>
            </p:nvSpPr>
            <p:spPr>
              <a:xfrm>
                <a:off x="8899978" y="3996892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8C018B-E715-1849-9F86-7233450AA87A}"/>
                  </a:ext>
                </a:extLst>
              </p:cNvPr>
              <p:cNvCxnSpPr/>
              <p:nvPr/>
            </p:nvCxnSpPr>
            <p:spPr>
              <a:xfrm rot="5400000">
                <a:off x="7276511" y="3344230"/>
                <a:ext cx="694273" cy="945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706903-291B-834C-A821-741308E47B36}"/>
                  </a:ext>
                </a:extLst>
              </p:cNvPr>
              <p:cNvSpPr txBox="1"/>
              <p:nvPr/>
            </p:nvSpPr>
            <p:spPr>
              <a:xfrm>
                <a:off x="7647422" y="293716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endParaRPr lang="de-DE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16EB45C-CFA5-4C42-A354-ED7A467BA92A}"/>
                  </a:ext>
                </a:extLst>
              </p:cNvPr>
              <p:cNvSpPr/>
              <p:nvPr/>
            </p:nvSpPr>
            <p:spPr>
              <a:xfrm>
                <a:off x="6449267" y="3714751"/>
                <a:ext cx="2428893" cy="457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C092D6-05AA-D64F-8700-B2C0C3BBBABC}"/>
                </a:ext>
              </a:extLst>
            </p:cNvPr>
            <p:cNvSpPr txBox="1"/>
            <p:nvPr/>
          </p:nvSpPr>
          <p:spPr>
            <a:xfrm>
              <a:off x="2857488" y="337001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=</a:t>
              </a:r>
              <a:endParaRPr lang="de-DE" sz="3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200EC2-802D-2640-A9EF-C3EE0B0121BA}"/>
                </a:ext>
              </a:extLst>
            </p:cNvPr>
            <p:cNvSpPr txBox="1"/>
            <p:nvPr/>
          </p:nvSpPr>
          <p:spPr>
            <a:xfrm>
              <a:off x="5643570" y="3370013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+</a:t>
              </a:r>
              <a:endParaRPr lang="de-DE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9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9EFAA-870A-EF4E-B393-C738857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172135" cy="210046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5 grands principes de la statique:</a:t>
            </a:r>
          </a:p>
          <a:p>
            <a:pPr lvl="1"/>
            <a:r>
              <a:rPr lang="fr-CH" dirty="0"/>
              <a:t>Principe de l’action/réaction</a:t>
            </a:r>
          </a:p>
          <a:p>
            <a:pPr lvl="1"/>
            <a:r>
              <a:rPr lang="fr-CH" dirty="0"/>
              <a:t>Principe du parallélogramme</a:t>
            </a:r>
          </a:p>
          <a:p>
            <a:pPr lvl="1"/>
            <a:r>
              <a:rPr lang="fr-CH" dirty="0"/>
              <a:t>Principe de l’équilibre &amp; corps libre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b="1" dirty="0"/>
              <a:t>Principe de la coupe</a:t>
            </a:r>
          </a:p>
          <a:p>
            <a:pPr lvl="1"/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E27277-D102-9C49-8DE0-9258FC9D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EADF0-98FB-2D41-85D2-7B3B7AC0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FE17-9EF9-EF47-9F7E-763470AA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0E46-B4DB-C549-8F3A-44685FD6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153-4C2F-1A42-AA16-3A993B058AAE}"/>
              </a:ext>
            </a:extLst>
          </p:cNvPr>
          <p:cNvSpPr txBox="1"/>
          <p:nvPr/>
        </p:nvSpPr>
        <p:spPr>
          <a:xfrm>
            <a:off x="4836526" y="180251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25EBB-CA9B-6D4A-BB3F-59872054BDED}"/>
              </a:ext>
            </a:extLst>
          </p:cNvPr>
          <p:cNvSpPr txBox="1"/>
          <p:nvPr/>
        </p:nvSpPr>
        <p:spPr>
          <a:xfrm>
            <a:off x="4836526" y="205929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0E99-F64F-814D-8625-429B322EE8DB}"/>
              </a:ext>
            </a:extLst>
          </p:cNvPr>
          <p:cNvSpPr txBox="1"/>
          <p:nvPr/>
        </p:nvSpPr>
        <p:spPr>
          <a:xfrm>
            <a:off x="4838374" y="232485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DC4A6-C3CC-1848-BD6B-37BF1B035740}"/>
              </a:ext>
            </a:extLst>
          </p:cNvPr>
          <p:cNvSpPr txBox="1"/>
          <p:nvPr/>
        </p:nvSpPr>
        <p:spPr>
          <a:xfrm>
            <a:off x="4836526" y="258163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2D4285-F9B8-C444-842F-E7B210A9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19509"/>
            <a:ext cx="7726363" cy="2155905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Pour analyser ce qu’il se passe à l’intérieur d’un corps, on utilise le concept de la coupe</a:t>
            </a:r>
          </a:p>
          <a:p>
            <a:pPr lvl="1"/>
            <a:r>
              <a:rPr lang="fr-CH" dirty="0"/>
              <a:t>On coupe et disloque un solide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dirty="0"/>
              <a:t> en deux solides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i="1" baseline="-25000" dirty="0"/>
              <a:t>1</a:t>
            </a:r>
            <a:r>
              <a:rPr lang="fr-CH" dirty="0"/>
              <a:t> et </a:t>
            </a:r>
            <a:r>
              <a:rPr lang="fr-CH" i="1" dirty="0">
                <a:latin typeface="Symbol" pitchFamily="18" charset="2"/>
              </a:rPr>
              <a:t>W</a:t>
            </a:r>
            <a:r>
              <a:rPr lang="fr-CH" i="1" baseline="-25000" dirty="0"/>
              <a:t>2</a:t>
            </a:r>
            <a:endParaRPr lang="fr-CH" dirty="0"/>
          </a:p>
          <a:p>
            <a:pPr lvl="1"/>
            <a:r>
              <a:rPr lang="fr-CH" dirty="0"/>
              <a:t>La coupe est une opération abstraite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0" indent="0">
              <a:buNone/>
            </a:pPr>
            <a:r>
              <a:rPr lang="fr-CH" sz="1400" i="1" dirty="0"/>
              <a:t>Si S est les surface utilisée pour la coupe, les deux faces S</a:t>
            </a:r>
            <a:r>
              <a:rPr lang="fr-CH" sz="1400" i="1" baseline="-25000" dirty="0"/>
              <a:t>1</a:t>
            </a:r>
            <a:r>
              <a:rPr lang="fr-CH" sz="1400" i="1" dirty="0"/>
              <a:t> et S</a:t>
            </a:r>
            <a:r>
              <a:rPr lang="fr-CH" sz="1400" i="1" baseline="-25000" dirty="0"/>
              <a:t>2</a:t>
            </a:r>
            <a:r>
              <a:rPr lang="fr-CH" sz="1400" i="1" dirty="0"/>
              <a:t> générées sont exactement superposables</a:t>
            </a:r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0422D-31F3-0341-A382-2996AFB2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DB79B-922B-DA46-84F3-C8B24CDE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1C0D-B42E-1248-8DC0-74AC5D65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1ADEE-D26F-B448-80D5-AFEA0FEDF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Content Placeholder 6" descr="Fig_4_9.jpg">
            <a:extLst>
              <a:ext uri="{FF2B5EF4-FFF2-40B4-BE49-F238E27FC236}">
                <a16:creationId xmlns:a16="http://schemas.microsoft.com/office/drawing/2014/main" id="{EDE5526E-1AD7-A54D-AF98-D852EEE562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6168" y="3132709"/>
            <a:ext cx="6451664" cy="15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0EF98-0F4A-134A-9515-7E2792825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88792"/>
                <a:ext cx="7726363" cy="3386772"/>
              </a:xfrm>
            </p:spPr>
            <p:txBody>
              <a:bodyPr/>
              <a:lstStyle/>
              <a:p>
                <a:r>
                  <a:rPr lang="fr-CH" dirty="0"/>
                  <a:t>Si on fragmente un solide </a:t>
                </a:r>
                <a:r>
                  <a:rPr lang="fr-CH" dirty="0">
                    <a:latin typeface="Symbol" pitchFamily="18" charset="2"/>
                  </a:rPr>
                  <a:t>W</a:t>
                </a:r>
                <a:r>
                  <a:rPr lang="fr-CH" dirty="0"/>
                  <a:t> en équilibre, tout fragment est en équilibre.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sont des forces et moments externes qui agissent sur </a:t>
                </a:r>
                <a:r>
                  <a:rPr lang="fr-CH" dirty="0">
                    <a:latin typeface="Symbol" pitchFamily="18" charset="2"/>
                  </a:rPr>
                  <a:t>W</a:t>
                </a:r>
                <a:r>
                  <a:rPr lang="fr-CH" dirty="0"/>
                  <a:t>.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0EF98-0F4A-134A-9515-7E2792825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88792"/>
                <a:ext cx="7726363" cy="3386772"/>
              </a:xfrm>
              <a:blipFill>
                <a:blip r:embed="rId3"/>
                <a:stretch>
                  <a:fillRect t="-1493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E68AA-3B8E-B148-ADD7-E07AD9C9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57165-BA9D-F349-BD98-85386DBB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7E60C-59D7-2448-872A-D03E28E8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5950C02-ADA1-004D-9A12-DE315E22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58C46-E6B3-C647-AED4-CF0815DBA1E9}"/>
              </a:ext>
            </a:extLst>
          </p:cNvPr>
          <p:cNvGrpSpPr/>
          <p:nvPr/>
        </p:nvGrpSpPr>
        <p:grpSpPr>
          <a:xfrm>
            <a:off x="892843" y="1809516"/>
            <a:ext cx="7478686" cy="2462310"/>
            <a:chOff x="251520" y="1343618"/>
            <a:chExt cx="8445624" cy="2780668"/>
          </a:xfrm>
        </p:grpSpPr>
        <p:pic>
          <p:nvPicPr>
            <p:cNvPr id="9" name="Content Placeholder 6" descr="Fig_4_9.jpg">
              <a:extLst>
                <a:ext uri="{FF2B5EF4-FFF2-40B4-BE49-F238E27FC236}">
                  <a16:creationId xmlns:a16="http://schemas.microsoft.com/office/drawing/2014/main" id="{6D3BED29-F0F7-C244-B71B-5687A37E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44" y="1556792"/>
              <a:ext cx="8229600" cy="2014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B7713F-77D3-E249-9FEE-4595F41C6EAB}"/>
                </a:ext>
              </a:extLst>
            </p:cNvPr>
            <p:cNvSpPr txBox="1"/>
            <p:nvPr/>
          </p:nvSpPr>
          <p:spPr>
            <a:xfrm>
              <a:off x="2843808" y="1628800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254C7C-815F-9944-8D8D-E1975EE86933}"/>
                </a:ext>
              </a:extLst>
            </p:cNvPr>
            <p:cNvSpPr txBox="1"/>
            <p:nvPr/>
          </p:nvSpPr>
          <p:spPr>
            <a:xfrm>
              <a:off x="1835696" y="2492896"/>
              <a:ext cx="362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3CC4FD-F0D6-284A-A949-5CB36ADEBBDF}"/>
                </a:ext>
              </a:extLst>
            </p:cNvPr>
            <p:cNvSpPr txBox="1"/>
            <p:nvPr/>
          </p:nvSpPr>
          <p:spPr>
            <a:xfrm>
              <a:off x="5220072" y="2492896"/>
              <a:ext cx="4395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76F9B4-02A6-2C48-984D-2BAF9AE47D1B}"/>
                </a:ext>
              </a:extLst>
            </p:cNvPr>
            <p:cNvSpPr/>
            <p:nvPr/>
          </p:nvSpPr>
          <p:spPr>
            <a:xfrm>
              <a:off x="7236296" y="2348880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426B4-C264-9942-B8AB-56A066519E1E}"/>
                </a:ext>
              </a:extLst>
            </p:cNvPr>
            <p:cNvSpPr txBox="1"/>
            <p:nvPr/>
          </p:nvSpPr>
          <p:spPr>
            <a:xfrm>
              <a:off x="7092280" y="22768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4EF723-0E7E-D444-8096-C3BC0FD59ABC}"/>
                </a:ext>
              </a:extLst>
            </p:cNvPr>
            <p:cNvCxnSpPr/>
            <p:nvPr/>
          </p:nvCxnSpPr>
          <p:spPr>
            <a:xfrm rot="5400000" flipH="1" flipV="1">
              <a:off x="3060972" y="1987700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DE6FFB88-45B6-854E-B1BD-A956E92DFC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3848" y="1487634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" name="Equation" r:id="rId5" imgW="304560" imgH="393480" progId="Equation.3">
                    <p:embed/>
                  </p:oleObj>
                </mc:Choice>
                <mc:Fallback>
                  <p:oleObj name="Equation" r:id="rId5" imgW="304560" imgH="393480" progId="Equation.3">
                    <p:embed/>
                    <p:pic>
                      <p:nvPicPr>
                        <p:cNvPr id="2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487634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55ABD73A-62CA-374C-B8CC-646E2B56C1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7904" y="1700808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name="Equation" r:id="rId7" imgW="431640" imgH="380880" progId="Equation.3">
                    <p:embed/>
                  </p:oleObj>
                </mc:Choice>
                <mc:Fallback>
                  <p:oleObj name="Equation" r:id="rId7" imgW="431640" imgH="380880" progId="Equation.3">
                    <p:embed/>
                    <p:pic>
                      <p:nvPicPr>
                        <p:cNvPr id="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904" y="1700808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55">
              <a:extLst>
                <a:ext uri="{FF2B5EF4-FFF2-40B4-BE49-F238E27FC236}">
                  <a16:creationId xmlns:a16="http://schemas.microsoft.com/office/drawing/2014/main" id="{FD0973A3-0937-5245-8439-F7019D142C6A}"/>
                </a:ext>
              </a:extLst>
            </p:cNvPr>
            <p:cNvGrpSpPr/>
            <p:nvPr/>
          </p:nvGrpSpPr>
          <p:grpSpPr>
            <a:xfrm>
              <a:off x="3326888" y="1991320"/>
              <a:ext cx="642942" cy="285752"/>
              <a:chOff x="2357422" y="3357562"/>
              <a:chExt cx="642942" cy="28575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EE1CF90-2ACC-9E4D-971C-211C68F32819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9D4C4C4-435F-2544-87FD-78ED33867EF3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24CE3B2-C8E3-4A44-AA87-D68D8E61A8FE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DED2C5E3-14E2-5747-822A-500D5236DE52}"/>
                </a:ext>
              </a:extLst>
            </p:cNvPr>
            <p:cNvGrpSpPr/>
            <p:nvPr/>
          </p:nvGrpSpPr>
          <p:grpSpPr>
            <a:xfrm>
              <a:off x="251520" y="3212976"/>
              <a:ext cx="1103535" cy="911310"/>
              <a:chOff x="714348" y="4071942"/>
              <a:chExt cx="1103535" cy="911310"/>
            </a:xfrm>
          </p:grpSpPr>
          <p:grpSp>
            <p:nvGrpSpPr>
              <p:cNvPr id="43" name="Group 69">
                <a:extLst>
                  <a:ext uri="{FF2B5EF4-FFF2-40B4-BE49-F238E27FC236}">
                    <a16:creationId xmlns:a16="http://schemas.microsoft.com/office/drawing/2014/main" id="{8255EF76-6C08-F442-850B-A68D222C6AAB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46" name="Group 12">
                  <a:extLst>
                    <a:ext uri="{FF2B5EF4-FFF2-40B4-BE49-F238E27FC236}">
                      <a16:creationId xmlns:a16="http://schemas.microsoft.com/office/drawing/2014/main" id="{28FC3058-1DDB-E147-B526-7A795FEF7D6E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D5ED3F88-E304-8248-B133-13B9AA0BBCA3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EA89396C-8173-574F-9F83-20102783D258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D28A422-B2C1-4043-9702-3919887B761F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58FD10E-D002-2143-9F91-0A9E79849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8990009-754D-4B4B-96AE-B9ACBF84A2FD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54CA541-D351-664B-8621-D3905DCD7712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186CF76-DA2F-2542-847F-AAF70BD86716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85923C-4818-A840-9B77-FF30CC12C517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graphicFrame>
          <p:nvGraphicFramePr>
            <p:cNvPr id="20" name="Object 2">
              <a:extLst>
                <a:ext uri="{FF2B5EF4-FFF2-40B4-BE49-F238E27FC236}">
                  <a16:creationId xmlns:a16="http://schemas.microsoft.com/office/drawing/2014/main" id="{931C1FDE-D88F-5A41-B421-6FBE80E776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1680" y="1700808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1" name="Equation" r:id="rId9" imgW="279360" imgH="393480" progId="Equation.3">
                    <p:embed/>
                  </p:oleObj>
                </mc:Choice>
                <mc:Fallback>
                  <p:oleObj name="Equation" r:id="rId9" imgW="279360" imgH="393480" progId="Equation.3">
                    <p:embed/>
                    <p:pic>
                      <p:nvPicPr>
                        <p:cNvPr id="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1700808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0BBC11-1E91-BB48-8BA2-5E9BA0F9BFF7}"/>
                </a:ext>
              </a:extLst>
            </p:cNvPr>
            <p:cNvCxnSpPr/>
            <p:nvPr/>
          </p:nvCxnSpPr>
          <p:spPr>
            <a:xfrm rot="10800000">
              <a:off x="1115616" y="2780928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4">
              <a:extLst>
                <a:ext uri="{FF2B5EF4-FFF2-40B4-BE49-F238E27FC236}">
                  <a16:creationId xmlns:a16="http://schemas.microsoft.com/office/drawing/2014/main" id="{CCC67852-E081-1F4F-AB09-5038CC7E64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7527" y="2418976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name="Equation" r:id="rId11" imgW="291960" imgH="406080" progId="Equation.3">
                    <p:embed/>
                  </p:oleObj>
                </mc:Choice>
                <mc:Fallback>
                  <p:oleObj name="Equation" r:id="rId11" imgW="291960" imgH="406080" progId="Equation.3">
                    <p:embed/>
                    <p:pic>
                      <p:nvPicPr>
                        <p:cNvPr id="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527" y="2418976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>
              <a:extLst>
                <a:ext uri="{FF2B5EF4-FFF2-40B4-BE49-F238E27FC236}">
                  <a16:creationId xmlns:a16="http://schemas.microsoft.com/office/drawing/2014/main" id="{8E021E8C-34F7-6D4B-991A-722280C9C6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1720" y="3284984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3" name="Equation" r:id="rId13" imgW="431640" imgH="380880" progId="Equation.3">
                    <p:embed/>
                  </p:oleObj>
                </mc:Choice>
                <mc:Fallback>
                  <p:oleObj name="Equation" r:id="rId13" imgW="431640" imgH="380880" progId="Equation.3">
                    <p:embed/>
                    <p:pic>
                      <p:nvPicPr>
                        <p:cNvPr id="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3284984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09C085-E5CC-B242-BC79-ABAAFE0ACEA6}"/>
                </a:ext>
              </a:extLst>
            </p:cNvPr>
            <p:cNvCxnSpPr/>
            <p:nvPr/>
          </p:nvCxnSpPr>
          <p:spPr>
            <a:xfrm flipH="1" flipV="1">
              <a:off x="1479646" y="1784520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83BB11-D613-AB4D-8320-6D3F2F9F1F0E}"/>
                </a:ext>
              </a:extLst>
            </p:cNvPr>
            <p:cNvGrpSpPr/>
            <p:nvPr/>
          </p:nvGrpSpPr>
          <p:grpSpPr>
            <a:xfrm>
              <a:off x="1547664" y="3068958"/>
              <a:ext cx="552029" cy="631504"/>
              <a:chOff x="1547664" y="3068958"/>
              <a:chExt cx="552029" cy="63150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39B3C68-AA85-1540-A1F9-D22429E90036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FF483CB-C142-934D-9EB8-9AF4CD41BB56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A25D806B-4DA7-3348-82A3-4F2DFDFC15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66606" y="1669263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4" name="Equation" r:id="rId15" imgW="279360" imgH="393480" progId="Equation.3">
                    <p:embed/>
                  </p:oleObj>
                </mc:Choice>
                <mc:Fallback>
                  <p:oleObj name="Equation" r:id="rId15" imgW="279360" imgH="393480" progId="Equation.3">
                    <p:embed/>
                    <p:pic>
                      <p:nvPicPr>
                        <p:cNvPr id="6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6606" y="1669263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ED3152-CAA2-9F46-97EF-1EA2A6FB673F}"/>
                </a:ext>
              </a:extLst>
            </p:cNvPr>
            <p:cNvCxnSpPr/>
            <p:nvPr/>
          </p:nvCxnSpPr>
          <p:spPr>
            <a:xfrm rot="10800000">
              <a:off x="4490542" y="2749383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4">
              <a:extLst>
                <a:ext uri="{FF2B5EF4-FFF2-40B4-BE49-F238E27FC236}">
                  <a16:creationId xmlns:a16="http://schemas.microsoft.com/office/drawing/2014/main" id="{76C51577-9E5A-514C-A0E9-E674EAB0E9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2453" y="2387431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5" name="Equation" r:id="rId16" imgW="291960" imgH="406080" progId="Equation.3">
                    <p:embed/>
                  </p:oleObj>
                </mc:Choice>
                <mc:Fallback>
                  <p:oleObj name="Equation" r:id="rId16" imgW="291960" imgH="406080" progId="Equation.3">
                    <p:embed/>
                    <p:pic>
                      <p:nvPicPr>
                        <p:cNvPr id="7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453" y="2387431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7AED095E-4D7E-B14B-818B-4148F9CF2B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26646" y="3253439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6" name="Equation" r:id="rId17" imgW="431640" imgH="380880" progId="Equation.3">
                    <p:embed/>
                  </p:oleObj>
                </mc:Choice>
                <mc:Fallback>
                  <p:oleObj name="Equation" r:id="rId17" imgW="431640" imgH="380880" progId="Equation.3">
                    <p:embed/>
                    <p:pic>
                      <p:nvPicPr>
                        <p:cNvPr id="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6646" y="3253439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41BD1C-6B7C-2D40-A2E0-12F83C4522F6}"/>
                </a:ext>
              </a:extLst>
            </p:cNvPr>
            <p:cNvCxnSpPr/>
            <p:nvPr/>
          </p:nvCxnSpPr>
          <p:spPr>
            <a:xfrm flipH="1" flipV="1">
              <a:off x="4854572" y="1752975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B5D3361B-CFF4-344C-A615-2D7BE538AB90}"/>
                </a:ext>
              </a:extLst>
            </p:cNvPr>
            <p:cNvGrpSpPr/>
            <p:nvPr/>
          </p:nvGrpSpPr>
          <p:grpSpPr>
            <a:xfrm>
              <a:off x="4922590" y="3037413"/>
              <a:ext cx="552029" cy="631504"/>
              <a:chOff x="1547664" y="3068958"/>
              <a:chExt cx="552029" cy="631504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D307D69-0600-2146-95E7-7C19775E7780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F9B4768-968D-844D-8640-9D6144A14CD0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9691052-87C5-1045-959F-B39C703790DB}"/>
                </a:ext>
              </a:extLst>
            </p:cNvPr>
            <p:cNvCxnSpPr/>
            <p:nvPr/>
          </p:nvCxnSpPr>
          <p:spPr>
            <a:xfrm rot="5400000" flipH="1" flipV="1">
              <a:off x="7204503" y="184368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2">
              <a:extLst>
                <a:ext uri="{FF2B5EF4-FFF2-40B4-BE49-F238E27FC236}">
                  <a16:creationId xmlns:a16="http://schemas.microsoft.com/office/drawing/2014/main" id="{132C382A-C0A1-6946-A3F4-408DA96033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7379" y="134361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7" name="Equation" r:id="rId18" imgW="304560" imgH="393480" progId="Equation.3">
                    <p:embed/>
                  </p:oleObj>
                </mc:Choice>
                <mc:Fallback>
                  <p:oleObj name="Equation" r:id="rId18" imgW="304560" imgH="393480" progId="Equation.3">
                    <p:embed/>
                    <p:pic>
                      <p:nvPicPr>
                        <p:cNvPr id="8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7379" y="134361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5">
              <a:extLst>
                <a:ext uri="{FF2B5EF4-FFF2-40B4-BE49-F238E27FC236}">
                  <a16:creationId xmlns:a16="http://schemas.microsoft.com/office/drawing/2014/main" id="{FAB8E5C5-6E20-4646-8F6E-07A91E3B32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1435" y="1556792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8" name="Equation" r:id="rId19" imgW="431640" imgH="380880" progId="Equation.3">
                    <p:embed/>
                  </p:oleObj>
                </mc:Choice>
                <mc:Fallback>
                  <p:oleObj name="Equation" r:id="rId19" imgW="431640" imgH="380880" progId="Equation.3">
                    <p:embed/>
                    <p:pic>
                      <p:nvPicPr>
                        <p:cNvPr id="8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1435" y="1556792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DE0625AA-4868-E744-B7EB-57B7DB17CBEB}"/>
                </a:ext>
              </a:extLst>
            </p:cNvPr>
            <p:cNvGrpSpPr/>
            <p:nvPr/>
          </p:nvGrpSpPr>
          <p:grpSpPr>
            <a:xfrm>
              <a:off x="7470419" y="1847304"/>
              <a:ext cx="642942" cy="285752"/>
              <a:chOff x="2357422" y="3357562"/>
              <a:chExt cx="642942" cy="28575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84ED2BD-A0C7-204E-923C-CD8F3C25C368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4B45254-1AF2-9742-B09D-2BEAB46F80D4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679E49D-D1AA-8C45-93F5-16284FB451AC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1DC356E-6093-264D-9AFD-CF3A2BD40DD0}"/>
              </a:ext>
            </a:extLst>
          </p:cNvPr>
          <p:cNvSpPr txBox="1"/>
          <p:nvPr/>
        </p:nvSpPr>
        <p:spPr>
          <a:xfrm>
            <a:off x="1813441" y="4259473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/>
              <a:t>Ω</a:t>
            </a:r>
            <a:r>
              <a:rPr lang="fr-FR" sz="1400" dirty="0"/>
              <a:t> </a:t>
            </a:r>
            <a:r>
              <a:rPr lang="fr-CH" sz="1400" i="1" dirty="0"/>
              <a:t>est en</a:t>
            </a:r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/>
              <a:t>équilibre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E07A1-3E15-6041-AD18-C5034A1E6DA1}"/>
              </a:ext>
            </a:extLst>
          </p:cNvPr>
          <p:cNvSpPr txBox="1"/>
          <p:nvPr/>
        </p:nvSpPr>
        <p:spPr>
          <a:xfrm>
            <a:off x="4381642" y="4258998"/>
            <a:ext cx="454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/>
              <a:t>Ω</a:t>
            </a:r>
            <a:r>
              <a:rPr lang="fr-FR" sz="1400" baseline="-25000" dirty="0"/>
              <a:t>1</a:t>
            </a:r>
            <a:r>
              <a:rPr lang="fr-FR" sz="1400" dirty="0"/>
              <a:t> </a:t>
            </a:r>
            <a:r>
              <a:rPr lang="fr-FR" sz="1400" i="1" dirty="0"/>
              <a:t>et </a:t>
            </a:r>
            <a:r>
              <a:rPr lang="el-GR" sz="1400" dirty="0"/>
              <a:t>Ω</a:t>
            </a:r>
            <a:r>
              <a:rPr lang="fr-FR" sz="1400" baseline="-25000" dirty="0"/>
              <a:t>2</a:t>
            </a:r>
            <a:r>
              <a:rPr lang="fr-FR" sz="1400" dirty="0"/>
              <a:t> </a:t>
            </a:r>
            <a:r>
              <a:rPr lang="fr-FR" sz="1400" i="1" dirty="0"/>
              <a:t>ne sont</a:t>
            </a:r>
            <a:r>
              <a:rPr lang="fr-CH" sz="1400" i="1" dirty="0"/>
              <a:t> pas encore en</a:t>
            </a:r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/>
              <a:t>équilibre</a:t>
            </a:r>
          </a:p>
        </p:txBody>
      </p:sp>
    </p:spTree>
    <p:extLst>
      <p:ext uri="{BB962C8B-B14F-4D97-AF65-F5344CB8AC3E}">
        <p14:creationId xmlns:p14="http://schemas.microsoft.com/office/powerpoint/2010/main" val="319124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4C950-583E-B245-B214-2FB2B8CDCB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98644"/>
                <a:ext cx="7726363" cy="3386772"/>
              </a:xfrm>
            </p:spPr>
            <p:txBody>
              <a:bodyPr/>
              <a:lstStyle/>
              <a:p>
                <a:r>
                  <a:rPr lang="fr-CH" dirty="0">
                    <a:sym typeface="Wingdings" pitchFamily="2" charset="2"/>
                  </a:rPr>
                  <a:t>Pour que les fragments soient en équilibre, on doit introduire des forces internes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CH" dirty="0">
                    <a:sym typeface="Wingdings" pitchFamily="2" charset="2"/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CH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CH" dirty="0">
                    <a:sym typeface="Wingdings" pitchFamily="2" charset="2"/>
                  </a:rPr>
                  <a:t> sur la surface de coupe</a:t>
                </a:r>
              </a:p>
              <a:p>
                <a:pPr lvl="1"/>
                <a:r>
                  <a:rPr lang="fr-CH" dirty="0">
                    <a:sym typeface="Wingdings" pitchFamily="2" charset="2"/>
                  </a:rPr>
                  <a:t>Les forces internes sur les faces S</a:t>
                </a:r>
                <a:r>
                  <a:rPr lang="fr-CH" baseline="-25000" dirty="0">
                    <a:sym typeface="Wingdings" pitchFamily="2" charset="2"/>
                  </a:rPr>
                  <a:t>1</a:t>
                </a:r>
                <a:r>
                  <a:rPr lang="fr-CH" dirty="0">
                    <a:sym typeface="Wingdings" pitchFamily="2" charset="2"/>
                  </a:rPr>
                  <a:t> et S</a:t>
                </a:r>
                <a:r>
                  <a:rPr lang="fr-CH" baseline="-25000" dirty="0">
                    <a:sym typeface="Wingdings" pitchFamily="2" charset="2"/>
                  </a:rPr>
                  <a:t>2</a:t>
                </a:r>
                <a:r>
                  <a:rPr lang="fr-CH" dirty="0">
                    <a:sym typeface="Wingdings" pitchFamily="2" charset="2"/>
                  </a:rPr>
                  <a:t> sont égales et directement opposées (action = réaction)</a:t>
                </a:r>
              </a:p>
              <a:p>
                <a:pPr marL="342900" lvl="1" indent="0">
                  <a:buNone/>
                </a:pPr>
                <a:r>
                  <a:rPr lang="fr-CH" i="1" dirty="0">
                    <a:sym typeface="Wingdings" pitchFamily="2" charset="2"/>
                  </a:rPr>
                  <a:t>C est le centre des faces S</a:t>
                </a:r>
                <a:r>
                  <a:rPr lang="fr-CH" i="1" baseline="-25000" dirty="0">
                    <a:sym typeface="Wingdings" pitchFamily="2" charset="2"/>
                  </a:rPr>
                  <a:t>1</a:t>
                </a:r>
                <a:r>
                  <a:rPr lang="fr-CH" i="1" dirty="0">
                    <a:sym typeface="Wingdings" pitchFamily="2" charset="2"/>
                  </a:rPr>
                  <a:t> et S</a:t>
                </a:r>
                <a:r>
                  <a:rPr lang="fr-CH" i="1" baseline="-25000" dirty="0">
                    <a:sym typeface="Wingdings" pitchFamily="2" charset="2"/>
                  </a:rPr>
                  <a:t>2</a:t>
                </a:r>
                <a:r>
                  <a:rPr lang="fr-CH" i="1" dirty="0">
                    <a:sym typeface="Wingdings" pitchFamily="2" charset="2"/>
                  </a:rPr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4C950-583E-B245-B214-2FB2B8CDC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98644"/>
                <a:ext cx="7726363" cy="3386772"/>
              </a:xfrm>
              <a:blipFill>
                <a:blip r:embed="rId3"/>
                <a:stretch>
                  <a:fillRect t="-1866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03A7-943F-304F-9F54-439FA81B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5EE92-C01F-FD4A-A99B-6586D4D3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006E0-A88D-2743-BAA1-63D6D3AA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7DA5694-2FB2-174E-87C6-AEE73E2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Arial" pitchFamily="34" charset="0"/>
              </a:rPr>
              <a:t>Concept de coupe</a:t>
            </a:r>
            <a:br>
              <a:rPr lang="fr-CH" dirty="0">
                <a:latin typeface="Arial" pitchFamily="34" charset="0"/>
              </a:rPr>
            </a:br>
            <a:endParaRPr lang="fr-FR" dirty="0"/>
          </a:p>
        </p:txBody>
      </p:sp>
      <p:grpSp>
        <p:nvGrpSpPr>
          <p:cNvPr id="8" name="Group 85">
            <a:extLst>
              <a:ext uri="{FF2B5EF4-FFF2-40B4-BE49-F238E27FC236}">
                <a16:creationId xmlns:a16="http://schemas.microsoft.com/office/drawing/2014/main" id="{AF870146-C745-164C-BFD4-FFEAD080AF00}"/>
              </a:ext>
            </a:extLst>
          </p:cNvPr>
          <p:cNvGrpSpPr/>
          <p:nvPr/>
        </p:nvGrpSpPr>
        <p:grpSpPr>
          <a:xfrm>
            <a:off x="545245" y="2231800"/>
            <a:ext cx="8445624" cy="2780668"/>
            <a:chOff x="251520" y="1343618"/>
            <a:chExt cx="8445624" cy="2780668"/>
          </a:xfrm>
        </p:grpSpPr>
        <p:pic>
          <p:nvPicPr>
            <p:cNvPr id="9" name="Content Placeholder 6" descr="Fig_4_9.jpg">
              <a:extLst>
                <a:ext uri="{FF2B5EF4-FFF2-40B4-BE49-F238E27FC236}">
                  <a16:creationId xmlns:a16="http://schemas.microsoft.com/office/drawing/2014/main" id="{A8ED18CB-84CA-334C-94D8-C1DA54E7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44" y="1556792"/>
              <a:ext cx="8229600" cy="2014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2F2A6A-E92F-A846-B09C-A9E0645D4A00}"/>
                </a:ext>
              </a:extLst>
            </p:cNvPr>
            <p:cNvSpPr txBox="1"/>
            <p:nvPr/>
          </p:nvSpPr>
          <p:spPr>
            <a:xfrm>
              <a:off x="2843808" y="1628800"/>
              <a:ext cx="3129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D48E5F-F7F4-2144-BFF1-034EE81F0C7D}"/>
                </a:ext>
              </a:extLst>
            </p:cNvPr>
            <p:cNvSpPr txBox="1"/>
            <p:nvPr/>
          </p:nvSpPr>
          <p:spPr>
            <a:xfrm>
              <a:off x="1835696" y="2492896"/>
              <a:ext cx="362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04E083-D081-F04F-B555-67331E066C22}"/>
                </a:ext>
              </a:extLst>
            </p:cNvPr>
            <p:cNvSpPr txBox="1"/>
            <p:nvPr/>
          </p:nvSpPr>
          <p:spPr>
            <a:xfrm>
              <a:off x="5220072" y="2492896"/>
              <a:ext cx="4395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5F8516-E977-4D4B-91BF-B17E946B6B22}"/>
                </a:ext>
              </a:extLst>
            </p:cNvPr>
            <p:cNvSpPr/>
            <p:nvPr/>
          </p:nvSpPr>
          <p:spPr>
            <a:xfrm>
              <a:off x="7236296" y="2348880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ED9881-206D-AA46-B239-1994E9641DE7}"/>
                </a:ext>
              </a:extLst>
            </p:cNvPr>
            <p:cNvSpPr txBox="1"/>
            <p:nvPr/>
          </p:nvSpPr>
          <p:spPr>
            <a:xfrm>
              <a:off x="7092280" y="227687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dirty="0">
                  <a:latin typeface="Symbol" pitchFamily="18" charset="2"/>
                  <a:cs typeface="Times New Roman" pitchFamily="18" charset="0"/>
                </a:rPr>
                <a:t>W</a:t>
              </a:r>
              <a:r>
                <a:rPr lang="fr-CH" b="1" baseline="-25000" dirty="0">
                  <a:latin typeface="Symbol" pitchFamily="18" charset="2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6B5580-7588-AF48-A7B9-1F7D871C0545}"/>
                </a:ext>
              </a:extLst>
            </p:cNvPr>
            <p:cNvCxnSpPr/>
            <p:nvPr/>
          </p:nvCxnSpPr>
          <p:spPr>
            <a:xfrm rot="5400000" flipH="1" flipV="1">
              <a:off x="3060972" y="1987700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6D067EE0-BF77-8949-8686-46CD318578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3848" y="1487634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Equation" r:id="rId5" imgW="304560" imgH="393480" progId="Equation.3">
                    <p:embed/>
                  </p:oleObj>
                </mc:Choice>
                <mc:Fallback>
                  <p:oleObj name="Equation" r:id="rId5" imgW="304560" imgH="393480" progId="Equation.3">
                    <p:embed/>
                    <p:pic>
                      <p:nvPicPr>
                        <p:cNvPr id="2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487634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5">
              <a:extLst>
                <a:ext uri="{FF2B5EF4-FFF2-40B4-BE49-F238E27FC236}">
                  <a16:creationId xmlns:a16="http://schemas.microsoft.com/office/drawing/2014/main" id="{34553DC9-B34D-8B4C-804F-DC56A0B076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7904" y="1700808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Equation" r:id="rId7" imgW="431640" imgH="380880" progId="Equation.3">
                    <p:embed/>
                  </p:oleObj>
                </mc:Choice>
                <mc:Fallback>
                  <p:oleObj name="Equation" r:id="rId7" imgW="431640" imgH="380880" progId="Equation.3">
                    <p:embed/>
                    <p:pic>
                      <p:nvPicPr>
                        <p:cNvPr id="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904" y="1700808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" name="Group 55">
              <a:extLst>
                <a:ext uri="{FF2B5EF4-FFF2-40B4-BE49-F238E27FC236}">
                  <a16:creationId xmlns:a16="http://schemas.microsoft.com/office/drawing/2014/main" id="{A7B57289-F500-184F-83B7-16778E689161}"/>
                </a:ext>
              </a:extLst>
            </p:cNvPr>
            <p:cNvGrpSpPr/>
            <p:nvPr/>
          </p:nvGrpSpPr>
          <p:grpSpPr>
            <a:xfrm>
              <a:off x="3326888" y="1991320"/>
              <a:ext cx="642942" cy="285752"/>
              <a:chOff x="2357422" y="3357562"/>
              <a:chExt cx="642942" cy="285752"/>
            </a:xfrm>
          </p:grpSpPr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4A2049B8-7C36-634F-831E-18780B97F24D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EDF4635-A43D-4448-8E63-A7052DE74024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0113CEC-579C-C64C-AAFC-65DC0606D244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0B412251-87AB-FA46-BE46-3A252953C9CD}"/>
                </a:ext>
              </a:extLst>
            </p:cNvPr>
            <p:cNvGrpSpPr/>
            <p:nvPr/>
          </p:nvGrpSpPr>
          <p:grpSpPr>
            <a:xfrm>
              <a:off x="251520" y="3212976"/>
              <a:ext cx="1103535" cy="911310"/>
              <a:chOff x="714348" y="4071942"/>
              <a:chExt cx="1103535" cy="911310"/>
            </a:xfrm>
          </p:grpSpPr>
          <p:grpSp>
            <p:nvGrpSpPr>
              <p:cNvPr id="43" name="Group 69">
                <a:extLst>
                  <a:ext uri="{FF2B5EF4-FFF2-40B4-BE49-F238E27FC236}">
                    <a16:creationId xmlns:a16="http://schemas.microsoft.com/office/drawing/2014/main" id="{394F63FE-CAC5-E74D-B495-D4BFA210EC58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46" name="Group 12">
                  <a:extLst>
                    <a:ext uri="{FF2B5EF4-FFF2-40B4-BE49-F238E27FC236}">
                      <a16:creationId xmlns:a16="http://schemas.microsoft.com/office/drawing/2014/main" id="{F788D213-C99E-9B4A-B930-B91BDDEB8150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72004182-0483-084A-980F-4804B16D5818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EBF5309A-72B9-FA4C-B900-E2E969186FC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D8F59E5-B1CF-D64D-BD94-4717DFF042E2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76E993E-7D23-174D-BA48-37847D48F4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E03F9879-7DA8-7E48-9E42-2DBD6DB630A5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7CF4A87-A635-6949-84A3-1D4235035B79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0E55A12-B50D-E442-9D79-E140D51BCD92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F44290-E43D-B04E-9389-B7457761071D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graphicFrame>
          <p:nvGraphicFramePr>
            <p:cNvPr id="20" name="Object 2">
              <a:extLst>
                <a:ext uri="{FF2B5EF4-FFF2-40B4-BE49-F238E27FC236}">
                  <a16:creationId xmlns:a16="http://schemas.microsoft.com/office/drawing/2014/main" id="{0924C42A-127B-0942-A801-DDCABCF620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91680" y="1700808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5" name="Equation" r:id="rId9" imgW="279360" imgH="393480" progId="Equation.3">
                    <p:embed/>
                  </p:oleObj>
                </mc:Choice>
                <mc:Fallback>
                  <p:oleObj name="Equation" r:id="rId9" imgW="279360" imgH="393480" progId="Equation.3">
                    <p:embed/>
                    <p:pic>
                      <p:nvPicPr>
                        <p:cNvPr id="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1700808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55BA66E-590D-7F48-B2AD-A57C7D335376}"/>
                </a:ext>
              </a:extLst>
            </p:cNvPr>
            <p:cNvCxnSpPr/>
            <p:nvPr/>
          </p:nvCxnSpPr>
          <p:spPr>
            <a:xfrm rot="10800000">
              <a:off x="1115616" y="2780928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Object 4">
              <a:extLst>
                <a:ext uri="{FF2B5EF4-FFF2-40B4-BE49-F238E27FC236}">
                  <a16:creationId xmlns:a16="http://schemas.microsoft.com/office/drawing/2014/main" id="{439649CD-C1E6-5442-9CFD-407800D91D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77527" y="2418976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6" name="Equation" r:id="rId11" imgW="291960" imgH="406080" progId="Equation.3">
                    <p:embed/>
                  </p:oleObj>
                </mc:Choice>
                <mc:Fallback>
                  <p:oleObj name="Equation" r:id="rId11" imgW="291960" imgH="406080" progId="Equation.3">
                    <p:embed/>
                    <p:pic>
                      <p:nvPicPr>
                        <p:cNvPr id="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527" y="2418976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">
              <a:extLst>
                <a:ext uri="{FF2B5EF4-FFF2-40B4-BE49-F238E27FC236}">
                  <a16:creationId xmlns:a16="http://schemas.microsoft.com/office/drawing/2014/main" id="{2D031BD4-7ADD-2145-A71E-618A470C2A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51720" y="3284984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Equation" r:id="rId13" imgW="431640" imgH="380880" progId="Equation.3">
                    <p:embed/>
                  </p:oleObj>
                </mc:Choice>
                <mc:Fallback>
                  <p:oleObj name="Equation" r:id="rId13" imgW="431640" imgH="380880" progId="Equation.3">
                    <p:embed/>
                    <p:pic>
                      <p:nvPicPr>
                        <p:cNvPr id="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3284984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36D273-B833-894A-8B64-C06FBCFE6CAA}"/>
                </a:ext>
              </a:extLst>
            </p:cNvPr>
            <p:cNvCxnSpPr/>
            <p:nvPr/>
          </p:nvCxnSpPr>
          <p:spPr>
            <a:xfrm flipH="1" flipV="1">
              <a:off x="1479646" y="1784520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EF6C68F7-7E68-6244-938B-3DC737967E81}"/>
                </a:ext>
              </a:extLst>
            </p:cNvPr>
            <p:cNvGrpSpPr/>
            <p:nvPr/>
          </p:nvGrpSpPr>
          <p:grpSpPr>
            <a:xfrm>
              <a:off x="1547664" y="3068958"/>
              <a:ext cx="552029" cy="631504"/>
              <a:chOff x="1547664" y="3068958"/>
              <a:chExt cx="552029" cy="63150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41E6B6B-DEAB-E243-A9C4-DE0B36B35677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E50E306-1CFB-0D45-AAD6-5DB40A94480E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F445C92E-8051-7A47-B432-8A8DA192D7E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66606" y="1669263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" name="Equation" r:id="rId15" imgW="279360" imgH="393480" progId="Equation.3">
                    <p:embed/>
                  </p:oleObj>
                </mc:Choice>
                <mc:Fallback>
                  <p:oleObj name="Equation" r:id="rId15" imgW="279360" imgH="393480" progId="Equation.3">
                    <p:embed/>
                    <p:pic>
                      <p:nvPicPr>
                        <p:cNvPr id="6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66606" y="1669263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87E3A2-CE85-9D41-A244-A0DBFFBA1820}"/>
                </a:ext>
              </a:extLst>
            </p:cNvPr>
            <p:cNvCxnSpPr/>
            <p:nvPr/>
          </p:nvCxnSpPr>
          <p:spPr>
            <a:xfrm rot="10800000">
              <a:off x="4490542" y="2749383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8" name="Object 4">
              <a:extLst>
                <a:ext uri="{FF2B5EF4-FFF2-40B4-BE49-F238E27FC236}">
                  <a16:creationId xmlns:a16="http://schemas.microsoft.com/office/drawing/2014/main" id="{B7F09768-8572-2045-9B3F-BB6583268E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2453" y="2387431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9" name="Equation" r:id="rId16" imgW="291960" imgH="406080" progId="Equation.3">
                    <p:embed/>
                  </p:oleObj>
                </mc:Choice>
                <mc:Fallback>
                  <p:oleObj name="Equation" r:id="rId16" imgW="291960" imgH="406080" progId="Equation.3">
                    <p:embed/>
                    <p:pic>
                      <p:nvPicPr>
                        <p:cNvPr id="7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453" y="2387431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F91200E2-3634-174B-9E7B-31A54EF2ED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26646" y="3253439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0" name="Equation" r:id="rId17" imgW="431640" imgH="380880" progId="Equation.3">
                    <p:embed/>
                  </p:oleObj>
                </mc:Choice>
                <mc:Fallback>
                  <p:oleObj name="Equation" r:id="rId17" imgW="431640" imgH="380880" progId="Equation.3">
                    <p:embed/>
                    <p:pic>
                      <p:nvPicPr>
                        <p:cNvPr id="7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6646" y="3253439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8788FC4-3797-944E-A0F0-7B0328813D47}"/>
                </a:ext>
              </a:extLst>
            </p:cNvPr>
            <p:cNvCxnSpPr/>
            <p:nvPr/>
          </p:nvCxnSpPr>
          <p:spPr>
            <a:xfrm flipH="1" flipV="1">
              <a:off x="4854572" y="1752975"/>
              <a:ext cx="216024" cy="500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54">
              <a:extLst>
                <a:ext uri="{FF2B5EF4-FFF2-40B4-BE49-F238E27FC236}">
                  <a16:creationId xmlns:a16="http://schemas.microsoft.com/office/drawing/2014/main" id="{9C160C85-EDBD-064C-BB5B-1CC6E281A9D3}"/>
                </a:ext>
              </a:extLst>
            </p:cNvPr>
            <p:cNvGrpSpPr/>
            <p:nvPr/>
          </p:nvGrpSpPr>
          <p:grpSpPr>
            <a:xfrm>
              <a:off x="4922590" y="3037413"/>
              <a:ext cx="552029" cy="631504"/>
              <a:chOff x="1547664" y="3068958"/>
              <a:chExt cx="552029" cy="631504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E5F6C35-8517-404E-A976-672D3EF9FAC2}"/>
                  </a:ext>
                </a:extLst>
              </p:cNvPr>
              <p:cNvCxnSpPr/>
              <p:nvPr/>
            </p:nvCxnSpPr>
            <p:spPr>
              <a:xfrm>
                <a:off x="1547664" y="3068958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4D65553-8511-2A42-AD27-07692916436D}"/>
                  </a:ext>
                </a:extLst>
              </p:cNvPr>
              <p:cNvCxnSpPr/>
              <p:nvPr/>
            </p:nvCxnSpPr>
            <p:spPr>
              <a:xfrm>
                <a:off x="1595637" y="3124397"/>
                <a:ext cx="504056" cy="57606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5DFB095-ED79-7344-89C7-7F294B44CDBF}"/>
                </a:ext>
              </a:extLst>
            </p:cNvPr>
            <p:cNvCxnSpPr/>
            <p:nvPr/>
          </p:nvCxnSpPr>
          <p:spPr>
            <a:xfrm rot="5400000" flipH="1" flipV="1">
              <a:off x="7204503" y="184368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2">
              <a:extLst>
                <a:ext uri="{FF2B5EF4-FFF2-40B4-BE49-F238E27FC236}">
                  <a16:creationId xmlns:a16="http://schemas.microsoft.com/office/drawing/2014/main" id="{CDAD5A1C-CADE-AA49-8FE2-0B59845AB3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47379" y="134361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1" name="Equation" r:id="rId18" imgW="304560" imgH="393480" progId="Equation.3">
                    <p:embed/>
                  </p:oleObj>
                </mc:Choice>
                <mc:Fallback>
                  <p:oleObj name="Equation" r:id="rId18" imgW="304560" imgH="393480" progId="Equation.3">
                    <p:embed/>
                    <p:pic>
                      <p:nvPicPr>
                        <p:cNvPr id="8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7379" y="134361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5">
              <a:extLst>
                <a:ext uri="{FF2B5EF4-FFF2-40B4-BE49-F238E27FC236}">
                  <a16:creationId xmlns:a16="http://schemas.microsoft.com/office/drawing/2014/main" id="{92C303B8-D25B-5C4B-8651-35084F669C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1435" y="1556792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2" name="Equation" r:id="rId19" imgW="431640" imgH="380880" progId="Equation.3">
                    <p:embed/>
                  </p:oleObj>
                </mc:Choice>
                <mc:Fallback>
                  <p:oleObj name="Equation" r:id="rId19" imgW="431640" imgH="380880" progId="Equation.3">
                    <p:embed/>
                    <p:pic>
                      <p:nvPicPr>
                        <p:cNvPr id="8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1435" y="1556792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" name="Group 55">
              <a:extLst>
                <a:ext uri="{FF2B5EF4-FFF2-40B4-BE49-F238E27FC236}">
                  <a16:creationId xmlns:a16="http://schemas.microsoft.com/office/drawing/2014/main" id="{95D3EBE1-0C82-5343-8FBC-F07350F27C32}"/>
                </a:ext>
              </a:extLst>
            </p:cNvPr>
            <p:cNvGrpSpPr/>
            <p:nvPr/>
          </p:nvGrpSpPr>
          <p:grpSpPr>
            <a:xfrm>
              <a:off x="7470419" y="1847304"/>
              <a:ext cx="642942" cy="285752"/>
              <a:chOff x="2357422" y="3357562"/>
              <a:chExt cx="642942" cy="285752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52F824F-BDDF-2B42-9023-0628C8116DB0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64676BB-DDD9-FF45-8C58-278981A7ECDD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C6CE74-493D-8E4E-A699-BB3DBA274A57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869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74F494-CC6D-1F4A-A155-1993544E0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72701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Pour calculer les forces internes</a:t>
                </a:r>
                <a:r>
                  <a:rPr lang="fr-F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>
                    <a:sym typeface="Wingdings" pitchFamily="2" charset="2"/>
                  </a:rPr>
                  <a:t> 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𝐶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, on formule l‘équilibre de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1</a:t>
                </a:r>
                <a:r>
                  <a:rPr lang="fr-FR" dirty="0"/>
                  <a:t> ou de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2</a:t>
                </a:r>
                <a:endParaRPr lang="fr-FR" dirty="0"/>
              </a:p>
              <a:p>
                <a:pPr lvl="1"/>
                <a:r>
                  <a:rPr lang="fr-FR" dirty="0">
                    <a:sym typeface="Wingdings" pitchFamily="2" charset="2"/>
                  </a:rPr>
                  <a:t>Les systèmes de forces sur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1</a:t>
                </a:r>
                <a:r>
                  <a:rPr lang="fr-FR" dirty="0"/>
                  <a:t> et </a:t>
                </a:r>
                <a:r>
                  <a:rPr lang="fr-FR" dirty="0">
                    <a:latin typeface="Symbol" pitchFamily="18" charset="2"/>
                  </a:rPr>
                  <a:t>W</a:t>
                </a:r>
                <a:r>
                  <a:rPr lang="fr-FR" baseline="-25000" dirty="0"/>
                  <a:t>2</a:t>
                </a:r>
                <a:r>
                  <a:rPr lang="fr-FR" dirty="0"/>
                  <a:t> sont différents</a:t>
                </a:r>
              </a:p>
              <a:p>
                <a:pPr lvl="1"/>
                <a:r>
                  <a:rPr lang="fr-FR" dirty="0"/>
                  <a:t>Choisir le fragment avec le système de forces le plus simple pour formuler l’équilibre</a:t>
                </a:r>
              </a:p>
              <a:p>
                <a:endParaRPr lang="de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474F494-CC6D-1F4A-A155-1993544E0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72701"/>
                <a:ext cx="7726363" cy="3386772"/>
              </a:xfrm>
              <a:blipFill>
                <a:blip r:embed="rId4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E975D96-AA15-3845-A666-1D2FAEA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Calculer</a:t>
            </a:r>
            <a:r>
              <a:rPr lang="de-CH" dirty="0"/>
              <a:t> les </a:t>
            </a:r>
            <a:r>
              <a:rPr lang="de-CH" dirty="0" err="1"/>
              <a:t>forces</a:t>
            </a:r>
            <a:r>
              <a:rPr lang="de-CH" dirty="0"/>
              <a:t> internes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AD22-7396-F64B-8682-CE217E5C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CAD83-7130-A046-851F-E148A275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D39C-BF10-B34B-9E07-22BFF2E3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7EC4874-6BFE-9345-AE24-B5126F07DF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65405"/>
              </p:ext>
            </p:extLst>
          </p:nvPr>
        </p:nvGraphicFramePr>
        <p:xfrm>
          <a:off x="1260077" y="3968937"/>
          <a:ext cx="961791" cy="36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5" imgW="1688760" imgH="634680" progId="Equation.3">
                  <p:embed/>
                </p:oleObj>
              </mc:Choice>
              <mc:Fallback>
                <p:oleObj name="Equation" r:id="rId5" imgW="1688760" imgH="634680" progId="Equation.3">
                  <p:embed/>
                  <p:pic>
                    <p:nvPicPr>
                      <p:cNvPr id="563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077" y="3968937"/>
                        <a:ext cx="961791" cy="360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FB8CB135-6ACE-BA46-9EAA-428E39EB8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363139"/>
              </p:ext>
            </p:extLst>
          </p:nvPr>
        </p:nvGraphicFramePr>
        <p:xfrm>
          <a:off x="765143" y="4443625"/>
          <a:ext cx="2014314" cy="39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7" imgW="3517560" imgH="685800" progId="Equation.3">
                  <p:embed/>
                </p:oleObj>
              </mc:Choice>
              <mc:Fallback>
                <p:oleObj name="Equation" r:id="rId7" imgW="3517560" imgH="685800" progId="Equation.3">
                  <p:embed/>
                  <p:pic>
                    <p:nvPicPr>
                      <p:cNvPr id="563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43" y="4443625"/>
                        <a:ext cx="2014314" cy="392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2">
            <a:extLst>
              <a:ext uri="{FF2B5EF4-FFF2-40B4-BE49-F238E27FC236}">
                <a16:creationId xmlns:a16="http://schemas.microsoft.com/office/drawing/2014/main" id="{D6612462-3BFF-BA41-9D29-40A6473B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48305" r="24549" b="14720"/>
          <a:stretch>
            <a:fillRect/>
          </a:stretch>
        </p:blipFill>
        <p:spPr bwMode="auto">
          <a:xfrm>
            <a:off x="2635564" y="2605099"/>
            <a:ext cx="1777214" cy="184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B9ABFE84-B1A8-4C40-975B-10526682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1403" b="19910"/>
          <a:stretch>
            <a:fillRect/>
          </a:stretch>
        </p:blipFill>
        <p:spPr bwMode="auto">
          <a:xfrm>
            <a:off x="5189725" y="2699656"/>
            <a:ext cx="187220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23">
            <a:extLst>
              <a:ext uri="{FF2B5EF4-FFF2-40B4-BE49-F238E27FC236}">
                <a16:creationId xmlns:a16="http://schemas.microsoft.com/office/drawing/2014/main" id="{C5AD370D-0660-7146-A438-11707F254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71316"/>
              </p:ext>
            </p:extLst>
          </p:nvPr>
        </p:nvGraphicFramePr>
        <p:xfrm>
          <a:off x="7149410" y="3885165"/>
          <a:ext cx="968847" cy="360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Equation" r:id="rId10" imgW="1701720" imgH="634680" progId="Equation.3">
                  <p:embed/>
                </p:oleObj>
              </mc:Choice>
              <mc:Fallback>
                <p:oleObj name="Equation" r:id="rId10" imgW="1701720" imgH="634680" progId="Equation.3">
                  <p:embed/>
                  <p:pic>
                    <p:nvPicPr>
                      <p:cNvPr id="5634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410" y="3885165"/>
                        <a:ext cx="968847" cy="3609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4">
            <a:extLst>
              <a:ext uri="{FF2B5EF4-FFF2-40B4-BE49-F238E27FC236}">
                <a16:creationId xmlns:a16="http://schemas.microsoft.com/office/drawing/2014/main" id="{4011F809-EF43-B842-9CF5-98778FD0F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816396"/>
              </p:ext>
            </p:extLst>
          </p:nvPr>
        </p:nvGraphicFramePr>
        <p:xfrm>
          <a:off x="6693084" y="4350560"/>
          <a:ext cx="2021371" cy="392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12" imgW="3530520" imgH="685800" progId="Equation.3">
                  <p:embed/>
                </p:oleObj>
              </mc:Choice>
              <mc:Fallback>
                <p:oleObj name="Equation" r:id="rId12" imgW="3530520" imgH="685800" progId="Equation.3">
                  <p:embed/>
                  <p:pic>
                    <p:nvPicPr>
                      <p:cNvPr id="5634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084" y="4350560"/>
                        <a:ext cx="2021371" cy="3921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>
            <a:extLst>
              <a:ext uri="{FF2B5EF4-FFF2-40B4-BE49-F238E27FC236}">
                <a16:creationId xmlns:a16="http://schemas.microsoft.com/office/drawing/2014/main" id="{6C684BC1-6633-6841-BC66-4F24A7BAADCD}"/>
              </a:ext>
            </a:extLst>
          </p:cNvPr>
          <p:cNvSpPr/>
          <p:nvPr/>
        </p:nvSpPr>
        <p:spPr>
          <a:xfrm>
            <a:off x="4094369" y="2781946"/>
            <a:ext cx="1384340" cy="1557579"/>
          </a:xfrm>
          <a:custGeom>
            <a:avLst/>
            <a:gdLst>
              <a:gd name="connsiteX0" fmla="*/ 477631 w 1384340"/>
              <a:gd name="connsiteY0" fmla="*/ 240223 h 1557579"/>
              <a:gd name="connsiteX1" fmla="*/ 477631 w 1384340"/>
              <a:gd name="connsiteY1" fmla="*/ 240223 h 1557579"/>
              <a:gd name="connsiteX2" fmla="*/ 462133 w 1384340"/>
              <a:gd name="connsiteY2" fmla="*/ 309966 h 1557579"/>
              <a:gd name="connsiteX3" fmla="*/ 446634 w 1384340"/>
              <a:gd name="connsiteY3" fmla="*/ 325464 h 1557579"/>
              <a:gd name="connsiteX4" fmla="*/ 407889 w 1384340"/>
              <a:gd name="connsiteY4" fmla="*/ 371959 h 1557579"/>
              <a:gd name="connsiteX5" fmla="*/ 384641 w 1384340"/>
              <a:gd name="connsiteY5" fmla="*/ 379708 h 1557579"/>
              <a:gd name="connsiteX6" fmla="*/ 345895 w 1384340"/>
              <a:gd name="connsiteY6" fmla="*/ 402956 h 1557579"/>
              <a:gd name="connsiteX7" fmla="*/ 322648 w 1384340"/>
              <a:gd name="connsiteY7" fmla="*/ 418454 h 1557579"/>
              <a:gd name="connsiteX8" fmla="*/ 276153 w 1384340"/>
              <a:gd name="connsiteY8" fmla="*/ 433952 h 1557579"/>
              <a:gd name="connsiteX9" fmla="*/ 260655 w 1384340"/>
              <a:gd name="connsiteY9" fmla="*/ 449451 h 1557579"/>
              <a:gd name="connsiteX10" fmla="*/ 237407 w 1384340"/>
              <a:gd name="connsiteY10" fmla="*/ 457200 h 1557579"/>
              <a:gd name="connsiteX11" fmla="*/ 214160 w 1384340"/>
              <a:gd name="connsiteY11" fmla="*/ 472698 h 1557579"/>
              <a:gd name="connsiteX12" fmla="*/ 206411 w 1384340"/>
              <a:gd name="connsiteY12" fmla="*/ 495946 h 1557579"/>
              <a:gd name="connsiteX13" fmla="*/ 183163 w 1384340"/>
              <a:gd name="connsiteY13" fmla="*/ 534691 h 1557579"/>
              <a:gd name="connsiteX14" fmla="*/ 198662 w 1384340"/>
              <a:gd name="connsiteY14" fmla="*/ 674176 h 1557579"/>
              <a:gd name="connsiteX15" fmla="*/ 214160 w 1384340"/>
              <a:gd name="connsiteY15" fmla="*/ 736169 h 1557579"/>
              <a:gd name="connsiteX16" fmla="*/ 198662 w 1384340"/>
              <a:gd name="connsiteY16" fmla="*/ 898901 h 1557579"/>
              <a:gd name="connsiteX17" fmla="*/ 183163 w 1384340"/>
              <a:gd name="connsiteY17" fmla="*/ 945396 h 1557579"/>
              <a:gd name="connsiteX18" fmla="*/ 144417 w 1384340"/>
              <a:gd name="connsiteY18" fmla="*/ 976393 h 1557579"/>
              <a:gd name="connsiteX19" fmla="*/ 128919 w 1384340"/>
              <a:gd name="connsiteY19" fmla="*/ 999640 h 1557579"/>
              <a:gd name="connsiteX20" fmla="*/ 90173 w 1384340"/>
              <a:gd name="connsiteY20" fmla="*/ 1030637 h 1557579"/>
              <a:gd name="connsiteX21" fmla="*/ 66926 w 1384340"/>
              <a:gd name="connsiteY21" fmla="*/ 1038386 h 1557579"/>
              <a:gd name="connsiteX22" fmla="*/ 43678 w 1384340"/>
              <a:gd name="connsiteY22" fmla="*/ 1077132 h 1557579"/>
              <a:gd name="connsiteX23" fmla="*/ 12682 w 1384340"/>
              <a:gd name="connsiteY23" fmla="*/ 1123627 h 1557579"/>
              <a:gd name="connsiteX24" fmla="*/ 12682 w 1384340"/>
              <a:gd name="connsiteY24" fmla="*/ 1286359 h 1557579"/>
              <a:gd name="connsiteX25" fmla="*/ 74675 w 1384340"/>
              <a:gd name="connsiteY25" fmla="*/ 1363851 h 1557579"/>
              <a:gd name="connsiteX26" fmla="*/ 90173 w 1384340"/>
              <a:gd name="connsiteY26" fmla="*/ 1387098 h 1557579"/>
              <a:gd name="connsiteX27" fmla="*/ 128919 w 1384340"/>
              <a:gd name="connsiteY27" fmla="*/ 1418095 h 1557579"/>
              <a:gd name="connsiteX28" fmla="*/ 167665 w 1384340"/>
              <a:gd name="connsiteY28" fmla="*/ 1456840 h 1557579"/>
              <a:gd name="connsiteX29" fmla="*/ 198662 w 1384340"/>
              <a:gd name="connsiteY29" fmla="*/ 1480088 h 1557579"/>
              <a:gd name="connsiteX30" fmla="*/ 252906 w 1384340"/>
              <a:gd name="connsiteY30" fmla="*/ 1526583 h 1557579"/>
              <a:gd name="connsiteX31" fmla="*/ 276153 w 1384340"/>
              <a:gd name="connsiteY31" fmla="*/ 1534332 h 1557579"/>
              <a:gd name="connsiteX32" fmla="*/ 748851 w 1384340"/>
              <a:gd name="connsiteY32" fmla="*/ 1549830 h 1557579"/>
              <a:gd name="connsiteX33" fmla="*/ 950329 w 1384340"/>
              <a:gd name="connsiteY33" fmla="*/ 1557579 h 1557579"/>
              <a:gd name="connsiteX34" fmla="*/ 958078 w 1384340"/>
              <a:gd name="connsiteY34" fmla="*/ 1503335 h 1557579"/>
              <a:gd name="connsiteX35" fmla="*/ 973577 w 1384340"/>
              <a:gd name="connsiteY35" fmla="*/ 1449091 h 1557579"/>
              <a:gd name="connsiteX36" fmla="*/ 989075 w 1384340"/>
              <a:gd name="connsiteY36" fmla="*/ 1387098 h 1557579"/>
              <a:gd name="connsiteX37" fmla="*/ 996824 w 1384340"/>
              <a:gd name="connsiteY37" fmla="*/ 1301857 h 1557579"/>
              <a:gd name="connsiteX38" fmla="*/ 1004573 w 1384340"/>
              <a:gd name="connsiteY38" fmla="*/ 1278610 h 1557579"/>
              <a:gd name="connsiteX39" fmla="*/ 1012323 w 1384340"/>
              <a:gd name="connsiteY39" fmla="*/ 1247613 h 1557579"/>
              <a:gd name="connsiteX40" fmla="*/ 1027821 w 1384340"/>
              <a:gd name="connsiteY40" fmla="*/ 1201118 h 1557579"/>
              <a:gd name="connsiteX41" fmla="*/ 1043319 w 1384340"/>
              <a:gd name="connsiteY41" fmla="*/ 1177871 h 1557579"/>
              <a:gd name="connsiteX42" fmla="*/ 1089814 w 1384340"/>
              <a:gd name="connsiteY42" fmla="*/ 1162373 h 1557579"/>
              <a:gd name="connsiteX43" fmla="*/ 1136309 w 1384340"/>
              <a:gd name="connsiteY43" fmla="*/ 1108129 h 1557579"/>
              <a:gd name="connsiteX44" fmla="*/ 1167306 w 1384340"/>
              <a:gd name="connsiteY44" fmla="*/ 1046135 h 1557579"/>
              <a:gd name="connsiteX45" fmla="*/ 1182804 w 1384340"/>
              <a:gd name="connsiteY45" fmla="*/ 999640 h 1557579"/>
              <a:gd name="connsiteX46" fmla="*/ 1198302 w 1384340"/>
              <a:gd name="connsiteY46" fmla="*/ 976393 h 1557579"/>
              <a:gd name="connsiteX47" fmla="*/ 1213800 w 1384340"/>
              <a:gd name="connsiteY47" fmla="*/ 929898 h 1557579"/>
              <a:gd name="connsiteX48" fmla="*/ 1221550 w 1384340"/>
              <a:gd name="connsiteY48" fmla="*/ 906651 h 1557579"/>
              <a:gd name="connsiteX49" fmla="*/ 1221550 w 1384340"/>
              <a:gd name="connsiteY49" fmla="*/ 658678 h 1557579"/>
              <a:gd name="connsiteX50" fmla="*/ 1206051 w 1384340"/>
              <a:gd name="connsiteY50" fmla="*/ 643179 h 1557579"/>
              <a:gd name="connsiteX51" fmla="*/ 1213800 w 1384340"/>
              <a:gd name="connsiteY51" fmla="*/ 588935 h 1557579"/>
              <a:gd name="connsiteX52" fmla="*/ 1252546 w 1384340"/>
              <a:gd name="connsiteY52" fmla="*/ 557939 h 1557579"/>
              <a:gd name="connsiteX53" fmla="*/ 1291292 w 1384340"/>
              <a:gd name="connsiteY53" fmla="*/ 488196 h 1557579"/>
              <a:gd name="connsiteX54" fmla="*/ 1306790 w 1384340"/>
              <a:gd name="connsiteY54" fmla="*/ 464949 h 1557579"/>
              <a:gd name="connsiteX55" fmla="*/ 1337787 w 1384340"/>
              <a:gd name="connsiteY55" fmla="*/ 433952 h 1557579"/>
              <a:gd name="connsiteX56" fmla="*/ 1368784 w 1384340"/>
              <a:gd name="connsiteY56" fmla="*/ 371959 h 1557579"/>
              <a:gd name="connsiteX57" fmla="*/ 1376533 w 1384340"/>
              <a:gd name="connsiteY57" fmla="*/ 294468 h 1557579"/>
              <a:gd name="connsiteX58" fmla="*/ 1361034 w 1384340"/>
              <a:gd name="connsiteY58" fmla="*/ 271220 h 1557579"/>
              <a:gd name="connsiteX59" fmla="*/ 1337787 w 1384340"/>
              <a:gd name="connsiteY59" fmla="*/ 255722 h 1557579"/>
              <a:gd name="connsiteX60" fmla="*/ 1306790 w 1384340"/>
              <a:gd name="connsiteY60" fmla="*/ 216976 h 1557579"/>
              <a:gd name="connsiteX61" fmla="*/ 1283543 w 1384340"/>
              <a:gd name="connsiteY61" fmla="*/ 185979 h 1557579"/>
              <a:gd name="connsiteX62" fmla="*/ 1260295 w 1384340"/>
              <a:gd name="connsiteY62" fmla="*/ 170481 h 1557579"/>
              <a:gd name="connsiteX63" fmla="*/ 1213800 w 1384340"/>
              <a:gd name="connsiteY63" fmla="*/ 123986 h 1557579"/>
              <a:gd name="connsiteX64" fmla="*/ 1175055 w 1384340"/>
              <a:gd name="connsiteY64" fmla="*/ 85240 h 1557579"/>
              <a:gd name="connsiteX65" fmla="*/ 1159556 w 1384340"/>
              <a:gd name="connsiteY65" fmla="*/ 69742 h 1557579"/>
              <a:gd name="connsiteX66" fmla="*/ 1113062 w 1384340"/>
              <a:gd name="connsiteY66" fmla="*/ 38746 h 1557579"/>
              <a:gd name="connsiteX67" fmla="*/ 1074316 w 1384340"/>
              <a:gd name="connsiteY67" fmla="*/ 0 h 1557579"/>
              <a:gd name="connsiteX68" fmla="*/ 927082 w 1384340"/>
              <a:gd name="connsiteY68" fmla="*/ 15498 h 1557579"/>
              <a:gd name="connsiteX69" fmla="*/ 865089 w 1384340"/>
              <a:gd name="connsiteY69" fmla="*/ 30996 h 1557579"/>
              <a:gd name="connsiteX70" fmla="*/ 834092 w 1384340"/>
              <a:gd name="connsiteY70" fmla="*/ 46495 h 1557579"/>
              <a:gd name="connsiteX71" fmla="*/ 810845 w 1384340"/>
              <a:gd name="connsiteY71" fmla="*/ 54244 h 1557579"/>
              <a:gd name="connsiteX72" fmla="*/ 733353 w 1384340"/>
              <a:gd name="connsiteY72" fmla="*/ 92990 h 1557579"/>
              <a:gd name="connsiteX73" fmla="*/ 686858 w 1384340"/>
              <a:gd name="connsiteY73" fmla="*/ 108488 h 1557579"/>
              <a:gd name="connsiteX74" fmla="*/ 663611 w 1384340"/>
              <a:gd name="connsiteY74" fmla="*/ 123986 h 1557579"/>
              <a:gd name="connsiteX75" fmla="*/ 640363 w 1384340"/>
              <a:gd name="connsiteY75" fmla="*/ 131735 h 1557579"/>
              <a:gd name="connsiteX76" fmla="*/ 624865 w 1384340"/>
              <a:gd name="connsiteY76" fmla="*/ 147234 h 1557579"/>
              <a:gd name="connsiteX77" fmla="*/ 601617 w 1384340"/>
              <a:gd name="connsiteY77" fmla="*/ 162732 h 1557579"/>
              <a:gd name="connsiteX78" fmla="*/ 578370 w 1384340"/>
              <a:gd name="connsiteY78" fmla="*/ 170481 h 1557579"/>
              <a:gd name="connsiteX79" fmla="*/ 555123 w 1384340"/>
              <a:gd name="connsiteY79" fmla="*/ 185979 h 1557579"/>
              <a:gd name="connsiteX80" fmla="*/ 508628 w 1384340"/>
              <a:gd name="connsiteY80" fmla="*/ 201478 h 1557579"/>
              <a:gd name="connsiteX81" fmla="*/ 477631 w 1384340"/>
              <a:gd name="connsiteY81" fmla="*/ 240223 h 1557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384340" h="1557579">
                <a:moveTo>
                  <a:pt x="477631" y="240223"/>
                </a:moveTo>
                <a:lnTo>
                  <a:pt x="477631" y="240223"/>
                </a:lnTo>
                <a:cubicBezTo>
                  <a:pt x="472465" y="263471"/>
                  <a:pt x="470272" y="287585"/>
                  <a:pt x="462133" y="309966"/>
                </a:cubicBezTo>
                <a:cubicBezTo>
                  <a:pt x="459636" y="316832"/>
                  <a:pt x="451198" y="319759"/>
                  <a:pt x="446634" y="325464"/>
                </a:cubicBezTo>
                <a:cubicBezTo>
                  <a:pt x="430296" y="345887"/>
                  <a:pt x="431558" y="356180"/>
                  <a:pt x="407889" y="371959"/>
                </a:cubicBezTo>
                <a:cubicBezTo>
                  <a:pt x="401092" y="376490"/>
                  <a:pt x="392390" y="377125"/>
                  <a:pt x="384641" y="379708"/>
                </a:cubicBezTo>
                <a:cubicBezTo>
                  <a:pt x="354371" y="409980"/>
                  <a:pt x="386133" y="382838"/>
                  <a:pt x="345895" y="402956"/>
                </a:cubicBezTo>
                <a:cubicBezTo>
                  <a:pt x="337565" y="407121"/>
                  <a:pt x="331158" y="414672"/>
                  <a:pt x="322648" y="418454"/>
                </a:cubicBezTo>
                <a:cubicBezTo>
                  <a:pt x="307719" y="425089"/>
                  <a:pt x="276153" y="433952"/>
                  <a:pt x="276153" y="433952"/>
                </a:cubicBezTo>
                <a:cubicBezTo>
                  <a:pt x="270987" y="439118"/>
                  <a:pt x="266920" y="445692"/>
                  <a:pt x="260655" y="449451"/>
                </a:cubicBezTo>
                <a:cubicBezTo>
                  <a:pt x="253651" y="453654"/>
                  <a:pt x="244713" y="453547"/>
                  <a:pt x="237407" y="457200"/>
                </a:cubicBezTo>
                <a:cubicBezTo>
                  <a:pt x="229077" y="461365"/>
                  <a:pt x="221909" y="467532"/>
                  <a:pt x="214160" y="472698"/>
                </a:cubicBezTo>
                <a:cubicBezTo>
                  <a:pt x="211577" y="480447"/>
                  <a:pt x="210614" y="488942"/>
                  <a:pt x="206411" y="495946"/>
                </a:cubicBezTo>
                <a:cubicBezTo>
                  <a:pt x="174498" y="549133"/>
                  <a:pt x="205115" y="468834"/>
                  <a:pt x="183163" y="534691"/>
                </a:cubicBezTo>
                <a:cubicBezTo>
                  <a:pt x="189100" y="611878"/>
                  <a:pt x="185410" y="616752"/>
                  <a:pt x="198662" y="674176"/>
                </a:cubicBezTo>
                <a:cubicBezTo>
                  <a:pt x="203452" y="694931"/>
                  <a:pt x="214160" y="736169"/>
                  <a:pt x="214160" y="736169"/>
                </a:cubicBezTo>
                <a:cubicBezTo>
                  <a:pt x="212161" y="764161"/>
                  <a:pt x="207986" y="858498"/>
                  <a:pt x="198662" y="898901"/>
                </a:cubicBezTo>
                <a:cubicBezTo>
                  <a:pt x="194988" y="914819"/>
                  <a:pt x="194714" y="933844"/>
                  <a:pt x="183163" y="945396"/>
                </a:cubicBezTo>
                <a:cubicBezTo>
                  <a:pt x="161080" y="967481"/>
                  <a:pt x="173744" y="956842"/>
                  <a:pt x="144417" y="976393"/>
                </a:cubicBezTo>
                <a:cubicBezTo>
                  <a:pt x="139251" y="984142"/>
                  <a:pt x="134737" y="992368"/>
                  <a:pt x="128919" y="999640"/>
                </a:cubicBezTo>
                <a:cubicBezTo>
                  <a:pt x="119307" y="1011655"/>
                  <a:pt x="103602" y="1023923"/>
                  <a:pt x="90173" y="1030637"/>
                </a:cubicBezTo>
                <a:cubicBezTo>
                  <a:pt x="82867" y="1034290"/>
                  <a:pt x="74675" y="1035803"/>
                  <a:pt x="66926" y="1038386"/>
                </a:cubicBezTo>
                <a:cubicBezTo>
                  <a:pt x="32157" y="1073157"/>
                  <a:pt x="68827" y="1031865"/>
                  <a:pt x="43678" y="1077132"/>
                </a:cubicBezTo>
                <a:cubicBezTo>
                  <a:pt x="34632" y="1093414"/>
                  <a:pt x="12682" y="1123627"/>
                  <a:pt x="12682" y="1123627"/>
                </a:cubicBezTo>
                <a:cubicBezTo>
                  <a:pt x="878" y="1182648"/>
                  <a:pt x="-8672" y="1213146"/>
                  <a:pt x="12682" y="1286359"/>
                </a:cubicBezTo>
                <a:cubicBezTo>
                  <a:pt x="28324" y="1339987"/>
                  <a:pt x="50879" y="1334106"/>
                  <a:pt x="74675" y="1363851"/>
                </a:cubicBezTo>
                <a:cubicBezTo>
                  <a:pt x="80493" y="1371123"/>
                  <a:pt x="84355" y="1379826"/>
                  <a:pt x="90173" y="1387098"/>
                </a:cubicBezTo>
                <a:cubicBezTo>
                  <a:pt x="110311" y="1412270"/>
                  <a:pt x="102074" y="1394606"/>
                  <a:pt x="128919" y="1418095"/>
                </a:cubicBezTo>
                <a:cubicBezTo>
                  <a:pt x="142665" y="1430122"/>
                  <a:pt x="154014" y="1444706"/>
                  <a:pt x="167665" y="1456840"/>
                </a:cubicBezTo>
                <a:cubicBezTo>
                  <a:pt x="177318" y="1465421"/>
                  <a:pt x="188856" y="1471683"/>
                  <a:pt x="198662" y="1480088"/>
                </a:cubicBezTo>
                <a:cubicBezTo>
                  <a:pt x="226144" y="1503644"/>
                  <a:pt x="218914" y="1507159"/>
                  <a:pt x="252906" y="1526583"/>
                </a:cubicBezTo>
                <a:cubicBezTo>
                  <a:pt x="259998" y="1530636"/>
                  <a:pt x="268009" y="1533706"/>
                  <a:pt x="276153" y="1534332"/>
                </a:cubicBezTo>
                <a:cubicBezTo>
                  <a:pt x="373290" y="1541804"/>
                  <a:pt x="690814" y="1548016"/>
                  <a:pt x="748851" y="1549830"/>
                </a:cubicBezTo>
                <a:lnTo>
                  <a:pt x="950329" y="1557579"/>
                </a:lnTo>
                <a:cubicBezTo>
                  <a:pt x="952912" y="1539498"/>
                  <a:pt x="954811" y="1521305"/>
                  <a:pt x="958078" y="1503335"/>
                </a:cubicBezTo>
                <a:cubicBezTo>
                  <a:pt x="965116" y="1464629"/>
                  <a:pt x="964526" y="1482278"/>
                  <a:pt x="973577" y="1449091"/>
                </a:cubicBezTo>
                <a:cubicBezTo>
                  <a:pt x="979181" y="1428541"/>
                  <a:pt x="989075" y="1387098"/>
                  <a:pt x="989075" y="1387098"/>
                </a:cubicBezTo>
                <a:cubicBezTo>
                  <a:pt x="991658" y="1358684"/>
                  <a:pt x="992789" y="1330101"/>
                  <a:pt x="996824" y="1301857"/>
                </a:cubicBezTo>
                <a:cubicBezTo>
                  <a:pt x="997979" y="1293771"/>
                  <a:pt x="1002329" y="1286464"/>
                  <a:pt x="1004573" y="1278610"/>
                </a:cubicBezTo>
                <a:cubicBezTo>
                  <a:pt x="1007499" y="1268369"/>
                  <a:pt x="1009263" y="1257814"/>
                  <a:pt x="1012323" y="1247613"/>
                </a:cubicBezTo>
                <a:cubicBezTo>
                  <a:pt x="1017017" y="1231965"/>
                  <a:pt x="1018759" y="1214711"/>
                  <a:pt x="1027821" y="1201118"/>
                </a:cubicBezTo>
                <a:cubicBezTo>
                  <a:pt x="1032987" y="1193369"/>
                  <a:pt x="1035421" y="1182807"/>
                  <a:pt x="1043319" y="1177871"/>
                </a:cubicBezTo>
                <a:cubicBezTo>
                  <a:pt x="1057173" y="1169213"/>
                  <a:pt x="1089814" y="1162373"/>
                  <a:pt x="1089814" y="1162373"/>
                </a:cubicBezTo>
                <a:cubicBezTo>
                  <a:pt x="1127396" y="1124791"/>
                  <a:pt x="1112706" y="1143534"/>
                  <a:pt x="1136309" y="1108129"/>
                </a:cubicBezTo>
                <a:cubicBezTo>
                  <a:pt x="1154117" y="1054703"/>
                  <a:pt x="1140255" y="1073186"/>
                  <a:pt x="1167306" y="1046135"/>
                </a:cubicBezTo>
                <a:cubicBezTo>
                  <a:pt x="1172472" y="1030637"/>
                  <a:pt x="1173742" y="1013233"/>
                  <a:pt x="1182804" y="999640"/>
                </a:cubicBezTo>
                <a:cubicBezTo>
                  <a:pt x="1187970" y="991891"/>
                  <a:pt x="1194520" y="984903"/>
                  <a:pt x="1198302" y="976393"/>
                </a:cubicBezTo>
                <a:cubicBezTo>
                  <a:pt x="1204937" y="961464"/>
                  <a:pt x="1208634" y="945396"/>
                  <a:pt x="1213800" y="929898"/>
                </a:cubicBezTo>
                <a:lnTo>
                  <a:pt x="1221550" y="906651"/>
                </a:lnTo>
                <a:cubicBezTo>
                  <a:pt x="1238225" y="806597"/>
                  <a:pt x="1238982" y="821378"/>
                  <a:pt x="1221550" y="658678"/>
                </a:cubicBezTo>
                <a:cubicBezTo>
                  <a:pt x="1220772" y="651413"/>
                  <a:pt x="1211217" y="648345"/>
                  <a:pt x="1206051" y="643179"/>
                </a:cubicBezTo>
                <a:cubicBezTo>
                  <a:pt x="1208634" y="625098"/>
                  <a:pt x="1208024" y="606263"/>
                  <a:pt x="1213800" y="588935"/>
                </a:cubicBezTo>
                <a:cubicBezTo>
                  <a:pt x="1216954" y="579472"/>
                  <a:pt x="1247351" y="561403"/>
                  <a:pt x="1252546" y="557939"/>
                </a:cubicBezTo>
                <a:cubicBezTo>
                  <a:pt x="1277275" y="483757"/>
                  <a:pt x="1252627" y="534595"/>
                  <a:pt x="1291292" y="488196"/>
                </a:cubicBezTo>
                <a:cubicBezTo>
                  <a:pt x="1297254" y="481041"/>
                  <a:pt x="1300729" y="472020"/>
                  <a:pt x="1306790" y="464949"/>
                </a:cubicBezTo>
                <a:cubicBezTo>
                  <a:pt x="1316299" y="453855"/>
                  <a:pt x="1337787" y="433952"/>
                  <a:pt x="1337787" y="433952"/>
                </a:cubicBezTo>
                <a:cubicBezTo>
                  <a:pt x="1355595" y="380526"/>
                  <a:pt x="1341733" y="399008"/>
                  <a:pt x="1368784" y="371959"/>
                </a:cubicBezTo>
                <a:cubicBezTo>
                  <a:pt x="1382036" y="332203"/>
                  <a:pt x="1391904" y="330333"/>
                  <a:pt x="1376533" y="294468"/>
                </a:cubicBezTo>
                <a:cubicBezTo>
                  <a:pt x="1372864" y="285907"/>
                  <a:pt x="1367620" y="277806"/>
                  <a:pt x="1361034" y="271220"/>
                </a:cubicBezTo>
                <a:cubicBezTo>
                  <a:pt x="1354449" y="264635"/>
                  <a:pt x="1345536" y="260888"/>
                  <a:pt x="1337787" y="255722"/>
                </a:cubicBezTo>
                <a:cubicBezTo>
                  <a:pt x="1299467" y="198239"/>
                  <a:pt x="1343599" y="261147"/>
                  <a:pt x="1306790" y="216976"/>
                </a:cubicBezTo>
                <a:cubicBezTo>
                  <a:pt x="1298522" y="207054"/>
                  <a:pt x="1292675" y="195111"/>
                  <a:pt x="1283543" y="185979"/>
                </a:cubicBezTo>
                <a:cubicBezTo>
                  <a:pt x="1276957" y="179393"/>
                  <a:pt x="1267256" y="176668"/>
                  <a:pt x="1260295" y="170481"/>
                </a:cubicBezTo>
                <a:cubicBezTo>
                  <a:pt x="1243913" y="155920"/>
                  <a:pt x="1229298" y="139484"/>
                  <a:pt x="1213800" y="123986"/>
                </a:cubicBezTo>
                <a:lnTo>
                  <a:pt x="1175055" y="85240"/>
                </a:lnTo>
                <a:cubicBezTo>
                  <a:pt x="1169889" y="80074"/>
                  <a:pt x="1165635" y="73795"/>
                  <a:pt x="1159556" y="69742"/>
                </a:cubicBezTo>
                <a:cubicBezTo>
                  <a:pt x="1144058" y="59410"/>
                  <a:pt x="1126233" y="51917"/>
                  <a:pt x="1113062" y="38746"/>
                </a:cubicBezTo>
                <a:lnTo>
                  <a:pt x="1074316" y="0"/>
                </a:lnTo>
                <a:cubicBezTo>
                  <a:pt x="992183" y="5867"/>
                  <a:pt x="987031" y="1664"/>
                  <a:pt x="927082" y="15498"/>
                </a:cubicBezTo>
                <a:cubicBezTo>
                  <a:pt x="906327" y="20287"/>
                  <a:pt x="865089" y="30996"/>
                  <a:pt x="865089" y="30996"/>
                </a:cubicBezTo>
                <a:cubicBezTo>
                  <a:pt x="854757" y="36162"/>
                  <a:pt x="844710" y="41944"/>
                  <a:pt x="834092" y="46495"/>
                </a:cubicBezTo>
                <a:cubicBezTo>
                  <a:pt x="826584" y="49713"/>
                  <a:pt x="818261" y="50821"/>
                  <a:pt x="810845" y="54244"/>
                </a:cubicBezTo>
                <a:cubicBezTo>
                  <a:pt x="784624" y="66346"/>
                  <a:pt x="760751" y="83858"/>
                  <a:pt x="733353" y="92990"/>
                </a:cubicBezTo>
                <a:lnTo>
                  <a:pt x="686858" y="108488"/>
                </a:lnTo>
                <a:cubicBezTo>
                  <a:pt x="679109" y="113654"/>
                  <a:pt x="671941" y="119821"/>
                  <a:pt x="663611" y="123986"/>
                </a:cubicBezTo>
                <a:cubicBezTo>
                  <a:pt x="656305" y="127639"/>
                  <a:pt x="647367" y="127532"/>
                  <a:pt x="640363" y="131735"/>
                </a:cubicBezTo>
                <a:cubicBezTo>
                  <a:pt x="634098" y="135494"/>
                  <a:pt x="630570" y="142670"/>
                  <a:pt x="624865" y="147234"/>
                </a:cubicBezTo>
                <a:cubicBezTo>
                  <a:pt x="617592" y="153052"/>
                  <a:pt x="609947" y="158567"/>
                  <a:pt x="601617" y="162732"/>
                </a:cubicBezTo>
                <a:cubicBezTo>
                  <a:pt x="594311" y="166385"/>
                  <a:pt x="585676" y="166828"/>
                  <a:pt x="578370" y="170481"/>
                </a:cubicBezTo>
                <a:cubicBezTo>
                  <a:pt x="570040" y="174646"/>
                  <a:pt x="563633" y="182197"/>
                  <a:pt x="555123" y="185979"/>
                </a:cubicBezTo>
                <a:cubicBezTo>
                  <a:pt x="540194" y="192614"/>
                  <a:pt x="508628" y="201478"/>
                  <a:pt x="508628" y="201478"/>
                </a:cubicBezTo>
                <a:cubicBezTo>
                  <a:pt x="491302" y="218802"/>
                  <a:pt x="482797" y="233766"/>
                  <a:pt x="477631" y="240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3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488CBB-BD82-2F4F-93FA-15D9606B1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sz="1600" b="1" dirty="0"/>
                  <a:t>Calculer les forces internes au milieu de la poutre:</a:t>
                </a:r>
              </a:p>
              <a:p>
                <a:r>
                  <a:rPr lang="fr-CH" sz="1600" dirty="0"/>
                  <a:t>Etape 1: Calculer les forces de réactions</a:t>
                </a:r>
              </a:p>
              <a:p>
                <a:r>
                  <a:rPr lang="fr-CH" sz="1600" dirty="0"/>
                  <a:t>Etape 2: Couper au milieu, introduire les forces internes qui naissent (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sz="1600" dirty="0"/>
                  <a:t>: force axiale,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sz="1600" dirty="0"/>
                  <a:t>: effort tranchant,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sz="1600" dirty="0"/>
                  <a:t>: moment) puis formuler l’équilibre pour un des 2 fragments.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2488CBB-BD82-2F4F-93FA-15D9606B1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  <a:blipFill>
                <a:blip r:embed="rId2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230221B-CF56-684E-9B32-142CC1D5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44784" cy="1326758"/>
          </a:xfrm>
        </p:spPr>
        <p:txBody>
          <a:bodyPr>
            <a:normAutofit fontScale="90000"/>
          </a:bodyPr>
          <a:lstStyle/>
          <a:p>
            <a:r>
              <a:rPr lang="fr-CH" dirty="0"/>
              <a:t>Exemple: Poutre simple avec une force concentrée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6335-BFB2-074B-B31E-EA5299B97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647B-CF76-1140-AB63-7C0B6729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DE478-727A-F243-B4C0-3D95F284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E16712-0F92-BE48-A544-366F354C733E}"/>
              </a:ext>
            </a:extLst>
          </p:cNvPr>
          <p:cNvGrpSpPr/>
          <p:nvPr/>
        </p:nvGrpSpPr>
        <p:grpSpPr>
          <a:xfrm>
            <a:off x="1149909" y="2204143"/>
            <a:ext cx="2438417" cy="1482296"/>
            <a:chOff x="539552" y="1556792"/>
            <a:chExt cx="2384388" cy="1449452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38A21E88-16B6-214B-A986-CABAB556D25F}"/>
                </a:ext>
              </a:extLst>
            </p:cNvPr>
            <p:cNvSpPr/>
            <p:nvPr/>
          </p:nvSpPr>
          <p:spPr>
            <a:xfrm>
              <a:off x="653853" y="2236013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1997FB-9D04-374B-82B1-8F47D779BD25}"/>
                </a:ext>
              </a:extLst>
            </p:cNvPr>
            <p:cNvCxnSpPr/>
            <p:nvPr/>
          </p:nvCxnSpPr>
          <p:spPr>
            <a:xfrm>
              <a:off x="539552" y="2479392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4515EDF-D873-254D-8A62-6FB30EE4D032}"/>
                </a:ext>
              </a:extLst>
            </p:cNvPr>
            <p:cNvSpPr/>
            <p:nvPr/>
          </p:nvSpPr>
          <p:spPr>
            <a:xfrm>
              <a:off x="2581038" y="2237054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4357B27-A3D5-564A-81E7-9C136C03EA4B}"/>
                </a:ext>
              </a:extLst>
            </p:cNvPr>
            <p:cNvCxnSpPr/>
            <p:nvPr/>
          </p:nvCxnSpPr>
          <p:spPr>
            <a:xfrm>
              <a:off x="2466737" y="2480434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33C1C6B-29E0-7B49-80C9-F50942DC952C}"/>
                </a:ext>
              </a:extLst>
            </p:cNvPr>
            <p:cNvSpPr/>
            <p:nvPr/>
          </p:nvSpPr>
          <p:spPr>
            <a:xfrm>
              <a:off x="2628969" y="239914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A6CDEF-0B55-2D44-A544-7A56CC568B84}"/>
                </a:ext>
              </a:extLst>
            </p:cNvPr>
            <p:cNvSpPr/>
            <p:nvPr/>
          </p:nvSpPr>
          <p:spPr>
            <a:xfrm>
              <a:off x="2728722" y="2404574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91601C-BA29-C842-8210-DE47C4FF65EE}"/>
                </a:ext>
              </a:extLst>
            </p:cNvPr>
            <p:cNvCxnSpPr/>
            <p:nvPr/>
          </p:nvCxnSpPr>
          <p:spPr>
            <a:xfrm rot="5400000">
              <a:off x="1092319" y="1882445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76E7A6-E1A9-184D-83F5-4791701DD5CA}"/>
                </a:ext>
              </a:extLst>
            </p:cNvPr>
            <p:cNvSpPr txBox="1"/>
            <p:nvPr/>
          </p:nvSpPr>
          <p:spPr>
            <a:xfrm>
              <a:off x="1389048" y="1556792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8BA5E7-7D36-8E47-B90D-98E1F7BEE7FB}"/>
                </a:ext>
              </a:extLst>
            </p:cNvPr>
            <p:cNvSpPr/>
            <p:nvPr/>
          </p:nvSpPr>
          <p:spPr>
            <a:xfrm>
              <a:off x="768154" y="2178862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0478C1B2-C07B-134E-8615-B52D320D87E3}"/>
                </a:ext>
              </a:extLst>
            </p:cNvPr>
            <p:cNvGrpSpPr/>
            <p:nvPr/>
          </p:nvGrpSpPr>
          <p:grpSpPr>
            <a:xfrm>
              <a:off x="683568" y="2564904"/>
              <a:ext cx="2088232" cy="441340"/>
              <a:chOff x="683568" y="2708920"/>
              <a:chExt cx="2088232" cy="44134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94F62D-D711-B349-BECC-BEC35D3C14ED}"/>
                  </a:ext>
                </a:extLst>
              </p:cNvPr>
              <p:cNvCxnSpPr/>
              <p:nvPr/>
            </p:nvCxnSpPr>
            <p:spPr>
              <a:xfrm rot="5400000">
                <a:off x="688698" y="278092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C3A3F2E-DF9F-334B-B52B-B7AFE823F85F}"/>
                  </a:ext>
                </a:extLst>
              </p:cNvPr>
              <p:cNvCxnSpPr/>
              <p:nvPr/>
            </p:nvCxnSpPr>
            <p:spPr>
              <a:xfrm rot="5400000" flipH="1" flipV="1">
                <a:off x="688698" y="270949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8BC5353-43BA-254D-9B5A-82736A07B5B5}"/>
                  </a:ext>
                </a:extLst>
              </p:cNvPr>
              <p:cNvCxnSpPr/>
              <p:nvPr/>
            </p:nvCxnSpPr>
            <p:spPr>
              <a:xfrm rot="5400000">
                <a:off x="1288844" y="2782277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EBA1AEF-824B-9945-A726-92C5453ACEA3}"/>
                  </a:ext>
                </a:extLst>
              </p:cNvPr>
              <p:cNvCxnSpPr/>
              <p:nvPr/>
            </p:nvCxnSpPr>
            <p:spPr>
              <a:xfrm rot="5400000" flipH="1" flipV="1">
                <a:off x="1288844" y="2710839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59E4C6B-8416-A948-A01B-01CA5C12D9BF}"/>
                  </a:ext>
                </a:extLst>
              </p:cNvPr>
              <p:cNvSpPr txBox="1"/>
              <p:nvPr/>
            </p:nvSpPr>
            <p:spPr>
              <a:xfrm>
                <a:off x="1547664" y="278092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2L/3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74C211-6149-2545-958F-5D4AFBC567C4}"/>
                  </a:ext>
                </a:extLst>
              </p:cNvPr>
              <p:cNvCxnSpPr/>
              <p:nvPr/>
            </p:nvCxnSpPr>
            <p:spPr>
              <a:xfrm rot="5400000">
                <a:off x="2627784" y="278035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BB42717-F297-BA44-AB95-17D04F571C77}"/>
                  </a:ext>
                </a:extLst>
              </p:cNvPr>
              <p:cNvCxnSpPr/>
              <p:nvPr/>
            </p:nvCxnSpPr>
            <p:spPr>
              <a:xfrm rot="5400000" flipH="1" flipV="1">
                <a:off x="2627784" y="270892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065DA3-AA5F-B44C-94E5-E40541E697BF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latin typeface="Times New Roman" pitchFamily="18" charset="0"/>
                    <a:cs typeface="Times New Roman" pitchFamily="18" charset="0"/>
                  </a:rPr>
                  <a:t>L/3</a:t>
                </a:r>
                <a:endParaRPr lang="de-D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EC4AB1A-BE4F-A94B-96E0-A0EBC110C75E}"/>
                  </a:ext>
                </a:extLst>
              </p:cNvPr>
              <p:cNvCxnSpPr/>
              <p:nvPr/>
            </p:nvCxnSpPr>
            <p:spPr>
              <a:xfrm>
                <a:off x="683568" y="2780928"/>
                <a:ext cx="20882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26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B936DB-4C2A-9846-9CAE-B87C4D23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F840-D196-D248-8328-6E9343CD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5C0D-D130-3C42-8940-EA9DF753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58B52-95BB-3042-B746-8FE44CC5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963DF-5364-3E47-A500-3EF9754D13BA}"/>
              </a:ext>
            </a:extLst>
          </p:cNvPr>
          <p:cNvCxnSpPr/>
          <p:nvPr/>
        </p:nvCxnSpPr>
        <p:spPr>
          <a:xfrm rot="5400000">
            <a:off x="1744241" y="1529438"/>
            <a:ext cx="555418" cy="7563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071301-E952-DC42-8D40-98BA88603AEB}"/>
              </a:ext>
            </a:extLst>
          </p:cNvPr>
          <p:cNvSpPr txBox="1"/>
          <p:nvPr/>
        </p:nvSpPr>
        <p:spPr>
          <a:xfrm>
            <a:off x="2040970" y="1203785"/>
            <a:ext cx="29136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76FC8-DE80-004E-898A-2BADC9FE8FAE}"/>
              </a:ext>
            </a:extLst>
          </p:cNvPr>
          <p:cNvSpPr/>
          <p:nvPr/>
        </p:nvSpPr>
        <p:spPr>
          <a:xfrm>
            <a:off x="1420076" y="1825855"/>
            <a:ext cx="1943114" cy="36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oup 26">
            <a:extLst>
              <a:ext uri="{FF2B5EF4-FFF2-40B4-BE49-F238E27FC236}">
                <a16:creationId xmlns:a16="http://schemas.microsoft.com/office/drawing/2014/main" id="{456866B6-8079-ED42-A8E0-06ED492E3004}"/>
              </a:ext>
            </a:extLst>
          </p:cNvPr>
          <p:cNvGrpSpPr/>
          <p:nvPr/>
        </p:nvGrpSpPr>
        <p:grpSpPr>
          <a:xfrm>
            <a:off x="1335490" y="2571750"/>
            <a:ext cx="2088232" cy="441340"/>
            <a:chOff x="683568" y="2708920"/>
            <a:chExt cx="2088232" cy="44134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F408F0-259C-1442-9999-F9462010C50A}"/>
                </a:ext>
              </a:extLst>
            </p:cNvPr>
            <p:cNvCxnSpPr/>
            <p:nvPr/>
          </p:nvCxnSpPr>
          <p:spPr>
            <a:xfrm rot="5400000">
              <a:off x="688698" y="278092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83A690-2BB6-734D-AEDD-C70F4DBC3108}"/>
                </a:ext>
              </a:extLst>
            </p:cNvPr>
            <p:cNvCxnSpPr/>
            <p:nvPr/>
          </p:nvCxnSpPr>
          <p:spPr>
            <a:xfrm rot="5400000" flipH="1" flipV="1">
              <a:off x="688698" y="270949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38E6DA-F23E-484E-8686-F2CCE4D07907}"/>
                </a:ext>
              </a:extLst>
            </p:cNvPr>
            <p:cNvCxnSpPr/>
            <p:nvPr/>
          </p:nvCxnSpPr>
          <p:spPr>
            <a:xfrm rot="5400000">
              <a:off x="1288844" y="27822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6D0B2A-5AA8-3A4B-A44A-F493D649D56A}"/>
                </a:ext>
              </a:extLst>
            </p:cNvPr>
            <p:cNvCxnSpPr/>
            <p:nvPr/>
          </p:nvCxnSpPr>
          <p:spPr>
            <a:xfrm rot="5400000" flipH="1" flipV="1">
              <a:off x="1288844" y="27108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3CD6B1-CA19-1F42-B3FD-FAC98DF6A839}"/>
                </a:ext>
              </a:extLst>
            </p:cNvPr>
            <p:cNvSpPr txBox="1"/>
            <p:nvPr/>
          </p:nvSpPr>
          <p:spPr>
            <a:xfrm>
              <a:off x="1547664" y="2780928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8618BF4-37DA-1F41-B7BE-A20E38AE80D4}"/>
                </a:ext>
              </a:extLst>
            </p:cNvPr>
            <p:cNvCxnSpPr/>
            <p:nvPr/>
          </p:nvCxnSpPr>
          <p:spPr>
            <a:xfrm rot="5400000">
              <a:off x="2627784" y="278035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ABB5F91-04CB-5F45-93FC-202A91A5F67D}"/>
                </a:ext>
              </a:extLst>
            </p:cNvPr>
            <p:cNvCxnSpPr/>
            <p:nvPr/>
          </p:nvCxnSpPr>
          <p:spPr>
            <a:xfrm rot="5400000" flipH="1" flipV="1">
              <a:off x="2627784" y="270892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B30B4B-43DB-0D4A-8A67-F831D9957D60}"/>
                </a:ext>
              </a:extLst>
            </p:cNvPr>
            <p:cNvSpPr txBox="1"/>
            <p:nvPr/>
          </p:nvSpPr>
          <p:spPr>
            <a:xfrm>
              <a:off x="755576" y="278092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20B7EA-4EA1-FD41-870E-5E6A6FCE5B64}"/>
                </a:ext>
              </a:extLst>
            </p:cNvPr>
            <p:cNvCxnSpPr/>
            <p:nvPr/>
          </p:nvCxnSpPr>
          <p:spPr>
            <a:xfrm>
              <a:off x="683568" y="2780928"/>
              <a:ext cx="20882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BE86EE-232D-1942-8013-7734899A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92727"/>
            <a:ext cx="7726363" cy="4450773"/>
          </a:xfrm>
        </p:spPr>
        <p:txBody>
          <a:bodyPr>
            <a:normAutofit lnSpcReduction="10000"/>
          </a:bodyPr>
          <a:lstStyle/>
          <a:p>
            <a:r>
              <a:rPr lang="fr-FR" dirty="0"/>
              <a:t>Si on fragmente un solide en équilibre:</a:t>
            </a:r>
          </a:p>
          <a:p>
            <a:pPr marL="519113" lvl="1" indent="-176213"/>
            <a:r>
              <a:rPr lang="fr-FR" dirty="0"/>
              <a:t>Tout fragment est en équilibre</a:t>
            </a:r>
          </a:p>
          <a:p>
            <a:pPr marL="519113" lvl="1" indent="-176213"/>
            <a:r>
              <a:rPr lang="fr-FR" dirty="0"/>
              <a:t>Des forces internes naissent sur les deux faces de coupe</a:t>
            </a:r>
          </a:p>
          <a:p>
            <a:pPr marL="519113" lvl="1" indent="-176213"/>
            <a:r>
              <a:rPr lang="fr-FR" dirty="0"/>
              <a:t>Les forces internes sur les deux faces sont égales et directement opposées (action–réaction)</a:t>
            </a:r>
          </a:p>
          <a:p>
            <a:pPr marL="519113" lvl="1" indent="-176213"/>
            <a:r>
              <a:rPr lang="fr-FR" dirty="0"/>
              <a:t>Pour calculer les forces internes on peut formuler l‘équilibre d‘un des deux fragments</a:t>
            </a:r>
          </a:p>
          <a:p>
            <a:r>
              <a:rPr lang="fr-FR" dirty="0"/>
              <a:t>Les forces sont </a:t>
            </a:r>
            <a:r>
              <a:rPr lang="fr-FR" b="1" dirty="0"/>
              <a:t>invisibles</a:t>
            </a:r>
            <a:r>
              <a:rPr lang="fr-FR" dirty="0"/>
              <a:t> dans le solide non coupé:</a:t>
            </a:r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pPr marL="360363" indent="-360363">
              <a:buNone/>
            </a:pPr>
            <a:endParaRPr lang="fr-FR" dirty="0"/>
          </a:p>
          <a:p>
            <a:r>
              <a:rPr lang="fr-FR" sz="1600" i="1" dirty="0"/>
              <a:t>«Forces internes» ou «Efforts» est utilisé pour désigner les forces et les moments internes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70535-C367-5E46-A256-378E8CF0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24932"/>
          </a:xfrm>
        </p:spPr>
        <p:txBody>
          <a:bodyPr>
            <a:normAutofit fontScale="90000"/>
          </a:bodyPr>
          <a:lstStyle/>
          <a:p>
            <a:r>
              <a:rPr lang="fr-FR" dirty="0"/>
              <a:t>Synthèse: Coupe d’un solide en équilibre</a:t>
            </a:r>
            <a:br>
              <a:rPr lang="fr-FR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F863E-1EEA-0249-89BA-5847A830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2581B-C800-F540-9FD5-D9CB99A4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857C-8B02-A845-AA03-000F8A5D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7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65D9F1-10E3-E949-A9F0-CA5B69B3E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6798"/>
                <a:ext cx="7726363" cy="3386772"/>
              </a:xfrm>
            </p:spPr>
            <p:txBody>
              <a:bodyPr/>
              <a:lstStyle/>
              <a:p>
                <a:pPr marL="179388" indent="-179388"/>
                <a:r>
                  <a:rPr lang="fr-CH" b="1" dirty="0"/>
                  <a:t>Contraintes:</a:t>
                </a:r>
                <a:r>
                  <a:rPr lang="fr-CH" dirty="0"/>
                  <a:t> forces internes réparties sur la face. Il s’agit d’une force par unité d’aire avec unité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CH" dirty="0"/>
                  <a:t> (voir le cours</a:t>
                </a:r>
                <a:r>
                  <a:rPr lang="fr-CH" dirty="0">
                    <a:sym typeface="Wingdings" pitchFamily="2" charset="2"/>
                  </a:rPr>
                  <a:t> «Mécanique des structures»</a:t>
                </a:r>
                <a:r>
                  <a:rPr lang="fr-CH" dirty="0"/>
                  <a:t>)</a:t>
                </a:r>
              </a:p>
              <a:p>
                <a:pPr marL="179388" indent="-179388"/>
                <a:r>
                  <a:rPr lang="fr-CH" b="1" dirty="0"/>
                  <a:t>Forces internes: </a:t>
                </a:r>
                <a:r>
                  <a:rPr lang="fr-CH" dirty="0"/>
                  <a:t>réduction des contraintes (on appelle les forces internes aussi «résultantes internes»)</a:t>
                </a:r>
              </a:p>
              <a:p>
                <a:pPr marL="522288" lvl="1" indent="-179388"/>
                <a:r>
                  <a:rPr lang="fr-CH" dirty="0"/>
                  <a:t>On utilise les résultantes internes parce que pour beaucoup d’éléments structuraux il y a des relations simples entre les contraintes et les résultantes internes</a:t>
                </a:r>
              </a:p>
              <a:p>
                <a:pPr marL="522288" lvl="1" indent="-179388"/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C65D9F1-10E3-E949-A9F0-CA5B69B3E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6798"/>
                <a:ext cx="7726363" cy="3386772"/>
              </a:xfrm>
              <a:blipFill>
                <a:blip r:embed="rId2"/>
                <a:stretch>
                  <a:fillRect t="-1866" r="-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C17E794-AA56-1145-B09B-3961D414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des forces internes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7E29A-7765-0B4D-A677-EBA08B47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9153-6319-2943-8117-B8268C85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28DD-3BF8-FE4B-9D04-D0655780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Picture 6" descr="Fig_4_12.jpg">
            <a:extLst>
              <a:ext uri="{FF2B5EF4-FFF2-40B4-BE49-F238E27FC236}">
                <a16:creationId xmlns:a16="http://schemas.microsoft.com/office/drawing/2014/main" id="{49E74A3D-F1F6-DB4D-9735-25163BD1CF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3637" t="6904" r="3022" b="17157"/>
          <a:stretch>
            <a:fillRect/>
          </a:stretch>
        </p:blipFill>
        <p:spPr>
          <a:xfrm>
            <a:off x="2087724" y="3192282"/>
            <a:ext cx="4968552" cy="14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Ce qu’est le principe de superposition des effets statiques</a:t>
            </a:r>
          </a:p>
          <a:p>
            <a:endParaRPr lang="fr-FR" dirty="0"/>
          </a:p>
          <a:p>
            <a:r>
              <a:rPr lang="fr-FR" dirty="0"/>
              <a:t>Comment couper un solide et calculer les forces internes</a:t>
            </a:r>
          </a:p>
          <a:p>
            <a:r>
              <a:rPr lang="fr-FR" dirty="0"/>
              <a:t>Comment identifier les forces internes non-nulles à partir des déplacements empêchés</a:t>
            </a:r>
          </a:p>
          <a:p>
            <a:endParaRPr lang="fr-FR" dirty="0"/>
          </a:p>
          <a:p>
            <a:r>
              <a:rPr lang="fr-FR" dirty="0"/>
              <a:t>Quels sont les différents types d’éléments structuraux</a:t>
            </a:r>
          </a:p>
          <a:p>
            <a:r>
              <a:rPr lang="fr-FR" dirty="0"/>
              <a:t>Les bases du fonctionnement structural d’une barre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954234-2EC4-E34B-BDD0-4F837FD43B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61835"/>
                <a:ext cx="7227231" cy="3386772"/>
              </a:xfrm>
            </p:spPr>
            <p:txBody>
              <a:bodyPr/>
              <a:lstStyle/>
              <a:p>
                <a:r>
                  <a:rPr lang="fr-CH" dirty="0"/>
                  <a:t>Cas général en espace: 6 composantes de forces internes</a:t>
                </a:r>
              </a:p>
              <a:p>
                <a:pPr lvl="1"/>
                <a:r>
                  <a:rPr lang="fr-CH" dirty="0"/>
                  <a:t>3 forces: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3 moments: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r>
                  <a:rPr lang="fr-CH" dirty="0">
                    <a:sym typeface="Wingdings" pitchFamily="2" charset="2"/>
                  </a:rPr>
                  <a:t>Si la matière empêche un déplacement relatif entre les deux fragments, la force interne correspondante existe. Sinon, elle est nulle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5954234-2EC4-E34B-BDD0-4F837FD43B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61835"/>
                <a:ext cx="7227231" cy="3386772"/>
              </a:xfrm>
              <a:blipFill>
                <a:blip r:embed="rId3"/>
                <a:stretch>
                  <a:fillRect t="-1866" b="-2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8329738-C54D-A544-AC1E-5B00DC1865F3}"/>
              </a:ext>
            </a:extLst>
          </p:cNvPr>
          <p:cNvGrpSpPr/>
          <p:nvPr/>
        </p:nvGrpSpPr>
        <p:grpSpPr>
          <a:xfrm>
            <a:off x="6074182" y="1367337"/>
            <a:ext cx="2969449" cy="2098951"/>
            <a:chOff x="323528" y="2348880"/>
            <a:chExt cx="3170916" cy="218478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3CE42C-C7E0-3A4F-AED2-D3B7626A9BF8}"/>
                </a:ext>
              </a:extLst>
            </p:cNvPr>
            <p:cNvCxnSpPr/>
            <p:nvPr/>
          </p:nvCxnSpPr>
          <p:spPr>
            <a:xfrm rot="16200000" flipV="1">
              <a:off x="1252037" y="3072107"/>
              <a:ext cx="1238065" cy="765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AF95AA3-8488-AF46-95C1-E2DAC2264EFF}"/>
                </a:ext>
              </a:extLst>
            </p:cNvPr>
            <p:cNvCxnSpPr/>
            <p:nvPr/>
          </p:nvCxnSpPr>
          <p:spPr>
            <a:xfrm rot="16200000" flipV="1">
              <a:off x="1669181" y="2959240"/>
              <a:ext cx="399686" cy="352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62155F-B24B-744C-A954-7AC5D2C0CB21}"/>
                </a:ext>
              </a:extLst>
            </p:cNvPr>
            <p:cNvCxnSpPr/>
            <p:nvPr/>
          </p:nvCxnSpPr>
          <p:spPr>
            <a:xfrm flipH="1">
              <a:off x="1350681" y="3967890"/>
              <a:ext cx="267000" cy="26777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FACA19-A9A1-824A-8E4B-33F72A38ACD3}"/>
                </a:ext>
              </a:extLst>
            </p:cNvPr>
            <p:cNvGrpSpPr/>
            <p:nvPr/>
          </p:nvGrpSpPr>
          <p:grpSpPr>
            <a:xfrm>
              <a:off x="323528" y="3284984"/>
              <a:ext cx="1872208" cy="969881"/>
              <a:chOff x="4355976" y="4454769"/>
              <a:chExt cx="1872208" cy="969881"/>
            </a:xfrm>
          </p:grpSpPr>
          <p:pic>
            <p:nvPicPr>
              <p:cNvPr id="34" name="Picture 33" descr="Fig_4_12.jpg">
                <a:extLst>
                  <a:ext uri="{FF2B5EF4-FFF2-40B4-BE49-F238E27FC236}">
                    <a16:creationId xmlns:a16="http://schemas.microsoft.com/office/drawing/2014/main" id="{D39FEEFD-C717-A142-B63A-F2551F489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 l="50984" t="30960" r="13844" b="17157"/>
              <a:stretch>
                <a:fillRect/>
              </a:stretch>
            </p:blipFill>
            <p:spPr>
              <a:xfrm>
                <a:off x="4355976" y="4454769"/>
                <a:ext cx="1872208" cy="969881"/>
              </a:xfrm>
              <a:prstGeom prst="rect">
                <a:avLst/>
              </a:prstGeom>
            </p:spPr>
          </p:pic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0CDD5AD-C6B0-4041-A3EF-B8418E6AF802}"/>
                  </a:ext>
                </a:extLst>
              </p:cNvPr>
              <p:cNvSpPr/>
              <p:nvPr/>
            </p:nvSpPr>
            <p:spPr>
              <a:xfrm>
                <a:off x="5619750" y="4462463"/>
                <a:ext cx="600075" cy="828675"/>
              </a:xfrm>
              <a:custGeom>
                <a:avLst/>
                <a:gdLst>
                  <a:gd name="connsiteX0" fmla="*/ 247650 w 600075"/>
                  <a:gd name="connsiteY0" fmla="*/ 0 h 828675"/>
                  <a:gd name="connsiteX1" fmla="*/ 109538 w 600075"/>
                  <a:gd name="connsiteY1" fmla="*/ 57150 h 828675"/>
                  <a:gd name="connsiteX2" fmla="*/ 47625 w 600075"/>
                  <a:gd name="connsiteY2" fmla="*/ 90487 h 828675"/>
                  <a:gd name="connsiteX3" fmla="*/ 4763 w 600075"/>
                  <a:gd name="connsiteY3" fmla="*/ 171450 h 828675"/>
                  <a:gd name="connsiteX4" fmla="*/ 0 w 600075"/>
                  <a:gd name="connsiteY4" fmla="*/ 252412 h 828675"/>
                  <a:gd name="connsiteX5" fmla="*/ 47625 w 600075"/>
                  <a:gd name="connsiteY5" fmla="*/ 319087 h 828675"/>
                  <a:gd name="connsiteX6" fmla="*/ 76200 w 600075"/>
                  <a:gd name="connsiteY6" fmla="*/ 423862 h 828675"/>
                  <a:gd name="connsiteX7" fmla="*/ 23813 w 600075"/>
                  <a:gd name="connsiteY7" fmla="*/ 542925 h 828675"/>
                  <a:gd name="connsiteX8" fmla="*/ 19050 w 600075"/>
                  <a:gd name="connsiteY8" fmla="*/ 652462 h 828675"/>
                  <a:gd name="connsiteX9" fmla="*/ 47625 w 600075"/>
                  <a:gd name="connsiteY9" fmla="*/ 752475 h 828675"/>
                  <a:gd name="connsiteX10" fmla="*/ 90488 w 600075"/>
                  <a:gd name="connsiteY10" fmla="*/ 800100 h 828675"/>
                  <a:gd name="connsiteX11" fmla="*/ 171450 w 600075"/>
                  <a:gd name="connsiteY11" fmla="*/ 828675 h 828675"/>
                  <a:gd name="connsiteX12" fmla="*/ 300038 w 600075"/>
                  <a:gd name="connsiteY12" fmla="*/ 823912 h 828675"/>
                  <a:gd name="connsiteX13" fmla="*/ 404813 w 600075"/>
                  <a:gd name="connsiteY13" fmla="*/ 771525 h 828675"/>
                  <a:gd name="connsiteX14" fmla="*/ 490538 w 600075"/>
                  <a:gd name="connsiteY14" fmla="*/ 700087 h 828675"/>
                  <a:gd name="connsiteX15" fmla="*/ 561975 w 600075"/>
                  <a:gd name="connsiteY15" fmla="*/ 561975 h 828675"/>
                  <a:gd name="connsiteX16" fmla="*/ 595313 w 600075"/>
                  <a:gd name="connsiteY16" fmla="*/ 457200 h 828675"/>
                  <a:gd name="connsiteX17" fmla="*/ 600075 w 600075"/>
                  <a:gd name="connsiteY17" fmla="*/ 338137 h 828675"/>
                  <a:gd name="connsiteX18" fmla="*/ 595313 w 600075"/>
                  <a:gd name="connsiteY18" fmla="*/ 233362 h 828675"/>
                  <a:gd name="connsiteX19" fmla="*/ 566738 w 600075"/>
                  <a:gd name="connsiteY19" fmla="*/ 128587 h 828675"/>
                  <a:gd name="connsiteX20" fmla="*/ 514350 w 600075"/>
                  <a:gd name="connsiteY20" fmla="*/ 57150 h 828675"/>
                  <a:gd name="connsiteX21" fmla="*/ 442913 w 600075"/>
                  <a:gd name="connsiteY21" fmla="*/ 23812 h 828675"/>
                  <a:gd name="connsiteX22" fmla="*/ 385763 w 600075"/>
                  <a:gd name="connsiteY22" fmla="*/ 4762 h 828675"/>
                  <a:gd name="connsiteX23" fmla="*/ 342900 w 600075"/>
                  <a:gd name="connsiteY23" fmla="*/ 0 h 828675"/>
                  <a:gd name="connsiteX24" fmla="*/ 247650 w 600075"/>
                  <a:gd name="connsiteY24" fmla="*/ 0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0075" h="828675">
                    <a:moveTo>
                      <a:pt x="247650" y="0"/>
                    </a:moveTo>
                    <a:lnTo>
                      <a:pt x="109538" y="57150"/>
                    </a:lnTo>
                    <a:lnTo>
                      <a:pt x="47625" y="90487"/>
                    </a:lnTo>
                    <a:lnTo>
                      <a:pt x="4763" y="171450"/>
                    </a:lnTo>
                    <a:lnTo>
                      <a:pt x="0" y="252412"/>
                    </a:lnTo>
                    <a:lnTo>
                      <a:pt x="47625" y="319087"/>
                    </a:lnTo>
                    <a:lnTo>
                      <a:pt x="76200" y="423862"/>
                    </a:lnTo>
                    <a:lnTo>
                      <a:pt x="23813" y="542925"/>
                    </a:lnTo>
                    <a:lnTo>
                      <a:pt x="19050" y="652462"/>
                    </a:lnTo>
                    <a:lnTo>
                      <a:pt x="47625" y="752475"/>
                    </a:lnTo>
                    <a:lnTo>
                      <a:pt x="90488" y="800100"/>
                    </a:lnTo>
                    <a:lnTo>
                      <a:pt x="171450" y="828675"/>
                    </a:lnTo>
                    <a:lnTo>
                      <a:pt x="300038" y="823912"/>
                    </a:lnTo>
                    <a:lnTo>
                      <a:pt x="404813" y="771525"/>
                    </a:lnTo>
                    <a:lnTo>
                      <a:pt x="490538" y="700087"/>
                    </a:lnTo>
                    <a:lnTo>
                      <a:pt x="561975" y="561975"/>
                    </a:lnTo>
                    <a:lnTo>
                      <a:pt x="595313" y="457200"/>
                    </a:lnTo>
                    <a:lnTo>
                      <a:pt x="600075" y="338137"/>
                    </a:lnTo>
                    <a:lnTo>
                      <a:pt x="595313" y="233362"/>
                    </a:lnTo>
                    <a:lnTo>
                      <a:pt x="566738" y="128587"/>
                    </a:lnTo>
                    <a:lnTo>
                      <a:pt x="514350" y="57150"/>
                    </a:lnTo>
                    <a:lnTo>
                      <a:pt x="442913" y="23812"/>
                    </a:lnTo>
                    <a:lnTo>
                      <a:pt x="385763" y="4762"/>
                    </a:lnTo>
                    <a:lnTo>
                      <a:pt x="342900" y="0"/>
                    </a:lnTo>
                    <a:lnTo>
                      <a:pt x="24765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5F8A82-D813-6143-B3B0-9795CD969951}"/>
                </a:ext>
              </a:extLst>
            </p:cNvPr>
            <p:cNvCxnSpPr>
              <a:stCxn id="20" idx="2"/>
            </p:cNvCxnSpPr>
            <p:nvPr/>
          </p:nvCxnSpPr>
          <p:spPr>
            <a:xfrm rot="10800000" flipH="1">
              <a:off x="1847379" y="3702766"/>
              <a:ext cx="1472646" cy="1129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42B298-958C-7E4D-B88A-5591418A4B74}"/>
                </a:ext>
              </a:extLst>
            </p:cNvPr>
            <p:cNvCxnSpPr>
              <a:stCxn id="20" idx="7"/>
            </p:cNvCxnSpPr>
            <p:nvPr/>
          </p:nvCxnSpPr>
          <p:spPr>
            <a:xfrm rot="16200000" flipH="1" flipV="1">
              <a:off x="1077348" y="3693942"/>
              <a:ext cx="814151" cy="8162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7B03F2-36DB-6D4F-99F3-4516EDBF60BC}"/>
                </a:ext>
              </a:extLst>
            </p:cNvPr>
            <p:cNvCxnSpPr/>
            <p:nvPr/>
          </p:nvCxnSpPr>
          <p:spPr>
            <a:xfrm flipV="1">
              <a:off x="2359441" y="3703324"/>
              <a:ext cx="401978" cy="720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234F7E-D3EC-6746-8E16-8F9C17F3EDAD}"/>
                </a:ext>
              </a:extLst>
            </p:cNvPr>
            <p:cNvCxnSpPr/>
            <p:nvPr/>
          </p:nvCxnSpPr>
          <p:spPr>
            <a:xfrm rot="16200000" flipV="1">
              <a:off x="1668621" y="3012999"/>
              <a:ext cx="399686" cy="352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5DF365-EF8C-174D-AC53-DD57E514652D}"/>
                </a:ext>
              </a:extLst>
            </p:cNvPr>
            <p:cNvCxnSpPr/>
            <p:nvPr/>
          </p:nvCxnSpPr>
          <p:spPr>
            <a:xfrm>
              <a:off x="1875072" y="3712217"/>
              <a:ext cx="407768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4B3ED9-5473-764A-BF05-CEFDB649951E}"/>
                </a:ext>
              </a:extLst>
            </p:cNvPr>
            <p:cNvCxnSpPr/>
            <p:nvPr/>
          </p:nvCxnSpPr>
          <p:spPr>
            <a:xfrm flipH="1" flipV="1">
              <a:off x="1875072" y="3276674"/>
              <a:ext cx="5275" cy="441882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A627BF-8234-6D4D-BC45-73F7F14AF96C}"/>
                </a:ext>
              </a:extLst>
            </p:cNvPr>
            <p:cNvSpPr txBox="1"/>
            <p:nvPr/>
          </p:nvSpPr>
          <p:spPr>
            <a:xfrm>
              <a:off x="2100283" y="3670142"/>
              <a:ext cx="364947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F970D3-72B2-CA44-BD6E-CA1BD4B94621}"/>
                </a:ext>
              </a:extLst>
            </p:cNvPr>
            <p:cNvSpPr txBox="1"/>
            <p:nvPr/>
          </p:nvSpPr>
          <p:spPr>
            <a:xfrm>
              <a:off x="1845184" y="3333547"/>
              <a:ext cx="364947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8BAE9F-96EA-9B49-AA6F-8FFCB565D35C}"/>
                </a:ext>
              </a:extLst>
            </p:cNvPr>
            <p:cNvCxnSpPr/>
            <p:nvPr/>
          </p:nvCxnSpPr>
          <p:spPr>
            <a:xfrm rot="5400000">
              <a:off x="1665023" y="3729637"/>
              <a:ext cx="202516" cy="19148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3AFCAC-3C18-ED45-93F6-A91BAB0B0C29}"/>
                </a:ext>
              </a:extLst>
            </p:cNvPr>
            <p:cNvSpPr txBox="1"/>
            <p:nvPr/>
          </p:nvSpPr>
          <p:spPr>
            <a:xfrm>
              <a:off x="1715396" y="3744830"/>
              <a:ext cx="3581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 err="1">
                  <a:solidFill>
                    <a:schemeClr val="accent4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257A69E-2CD5-EE45-A3FB-C6C0A181E058}"/>
                </a:ext>
              </a:extLst>
            </p:cNvPr>
            <p:cNvSpPr/>
            <p:nvPr/>
          </p:nvSpPr>
          <p:spPr>
            <a:xfrm>
              <a:off x="1847380" y="3687059"/>
              <a:ext cx="52893" cy="540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46DD94-63D1-7442-BE79-98B0AE34536D}"/>
                </a:ext>
              </a:extLst>
            </p:cNvPr>
            <p:cNvCxnSpPr/>
            <p:nvPr/>
          </p:nvCxnSpPr>
          <p:spPr>
            <a:xfrm rot="10800000" flipV="1">
              <a:off x="1380640" y="4004965"/>
              <a:ext cx="202828" cy="20190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BE745F-C5B4-D04C-BC54-EA2E7C4DFA7E}"/>
                </a:ext>
              </a:extLst>
            </p:cNvPr>
            <p:cNvSpPr txBox="1"/>
            <p:nvPr/>
          </p:nvSpPr>
          <p:spPr>
            <a:xfrm>
              <a:off x="1475657" y="2834987"/>
              <a:ext cx="4163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i="1" baseline="-25000" dirty="0">
                <a:solidFill>
                  <a:schemeClr val="accent1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E9DD322-65D8-E545-A647-111E63D367FC}"/>
                </a:ext>
              </a:extLst>
            </p:cNvPr>
            <p:cNvCxnSpPr/>
            <p:nvPr/>
          </p:nvCxnSpPr>
          <p:spPr>
            <a:xfrm flipV="1">
              <a:off x="2918825" y="3702766"/>
              <a:ext cx="408252" cy="2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C6E053-AFC5-BC44-841C-E1DF985C4C3A}"/>
                </a:ext>
              </a:extLst>
            </p:cNvPr>
            <p:cNvSpPr txBox="1"/>
            <p:nvPr/>
          </p:nvSpPr>
          <p:spPr>
            <a:xfrm>
              <a:off x="3207186" y="36451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4C8078-D1FC-7742-8DA6-518B02550755}"/>
                </a:ext>
              </a:extLst>
            </p:cNvPr>
            <p:cNvSpPr txBox="1"/>
            <p:nvPr/>
          </p:nvSpPr>
          <p:spPr>
            <a:xfrm>
              <a:off x="2561214" y="3757423"/>
              <a:ext cx="416300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i="1" baseline="-25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4E65F8-EE62-9B4F-9340-2EAF546B30A5}"/>
                </a:ext>
              </a:extLst>
            </p:cNvPr>
            <p:cNvCxnSpPr/>
            <p:nvPr/>
          </p:nvCxnSpPr>
          <p:spPr>
            <a:xfrm rot="5400000">
              <a:off x="1099246" y="4292107"/>
              <a:ext cx="202516" cy="1914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9158E38-3E42-2F42-8492-D0E62B161954}"/>
                </a:ext>
              </a:extLst>
            </p:cNvPr>
            <p:cNvCxnSpPr/>
            <p:nvPr/>
          </p:nvCxnSpPr>
          <p:spPr>
            <a:xfrm rot="5400000" flipH="1" flipV="1">
              <a:off x="1714402" y="2524006"/>
              <a:ext cx="32407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1DA5CB-B90B-5F4B-B712-C66BB8261416}"/>
                </a:ext>
              </a:extLst>
            </p:cNvPr>
            <p:cNvSpPr txBox="1"/>
            <p:nvPr/>
          </p:nvSpPr>
          <p:spPr>
            <a:xfrm>
              <a:off x="1661434" y="23488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169F2E-687F-164B-BF04-8FDF6C9A2573}"/>
                </a:ext>
              </a:extLst>
            </p:cNvPr>
            <p:cNvSpPr txBox="1"/>
            <p:nvPr/>
          </p:nvSpPr>
          <p:spPr>
            <a:xfrm>
              <a:off x="899592" y="4164335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D5447-9048-8D45-A9EC-D5CF44CD53E8}"/>
                </a:ext>
              </a:extLst>
            </p:cNvPr>
            <p:cNvSpPr txBox="1"/>
            <p:nvPr/>
          </p:nvSpPr>
          <p:spPr>
            <a:xfrm>
              <a:off x="1251981" y="4207116"/>
              <a:ext cx="409453" cy="31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chemeClr val="accent1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chemeClr val="accent1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77116D-75D3-CE49-9156-1862423BF525}"/>
                </a:ext>
              </a:extLst>
            </p:cNvPr>
            <p:cNvCxnSpPr/>
            <p:nvPr/>
          </p:nvCxnSpPr>
          <p:spPr>
            <a:xfrm flipV="1">
              <a:off x="2415571" y="3702754"/>
              <a:ext cx="401978" cy="720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9F2220F-ADB1-E746-9D36-91F4D199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Résultantes internes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B29D6-1963-E043-BD78-26E9B7F7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F0A94-2263-FC4E-ABCB-DBA8C13B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8BD8-E639-294D-AF2D-B646D270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25343A-FC9C-F042-A498-A1B27FBB6D25}"/>
              </a:ext>
            </a:extLst>
          </p:cNvPr>
          <p:cNvCxnSpPr/>
          <p:nvPr/>
        </p:nvCxnSpPr>
        <p:spPr>
          <a:xfrm rot="10800000" flipV="1">
            <a:off x="7029170" y="2993479"/>
            <a:ext cx="189941" cy="19397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4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DA521-030E-6447-8512-E7B5B32E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1"/>
            <a:ext cx="7015806" cy="1098161"/>
          </a:xfrm>
        </p:spPr>
        <p:txBody>
          <a:bodyPr>
            <a:normAutofit/>
          </a:bodyPr>
          <a:lstStyle/>
          <a:p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–</a:t>
            </a:r>
            <a:r>
              <a:rPr lang="de-CH" dirty="0" err="1"/>
              <a:t>déplacement</a:t>
            </a:r>
            <a:r>
              <a:rPr lang="de-CH" dirty="0"/>
              <a:t> (en 3D)</a:t>
            </a:r>
            <a:br>
              <a:rPr lang="de-CH" dirty="0"/>
            </a:br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932BA-ED01-F14C-9BC1-2D05F347C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693311"/>
            <a:ext cx="5278596" cy="4107778"/>
          </a:xfrm>
        </p:spPr>
        <p:txBody>
          <a:bodyPr/>
          <a:lstStyle/>
          <a:p>
            <a:pPr marL="358775" indent="-358775"/>
            <a:r>
              <a:rPr lang="fr-FR" dirty="0"/>
              <a:t>Le déplacement relatif des deux fragments a 6 composantes (6 degrés de liberté): 3 déplacements et 3 rotations </a:t>
            </a:r>
          </a:p>
          <a:p>
            <a:pPr marL="358775" indent="-358775"/>
            <a:r>
              <a:rPr lang="fr-FR" dirty="0"/>
              <a:t>Quand un degré de liberté ne peut se produire, il y a une liaison entre les fragments</a:t>
            </a:r>
          </a:p>
          <a:p>
            <a:pPr marL="358775" indent="-358775"/>
            <a:r>
              <a:rPr lang="fr-FR" b="1" dirty="0"/>
              <a:t>Toute liaison fait naître une force associée</a:t>
            </a:r>
          </a:p>
          <a:p>
            <a:pPr marL="358775" indent="-358775"/>
            <a:endParaRPr lang="fr-FR" b="1" dirty="0"/>
          </a:p>
          <a:p>
            <a:pPr marL="358775" indent="-358775"/>
            <a:r>
              <a:rPr lang="fr-FR" dirty="0"/>
              <a:t>Exemples: </a:t>
            </a:r>
          </a:p>
          <a:p>
            <a:pPr marL="758825" lvl="1" indent="-358775"/>
            <a:r>
              <a:rPr lang="fr-FR" dirty="0"/>
              <a:t>Si le déplacement relatif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fr-FR" dirty="0"/>
              <a:t> est empêché entre les deux fragments, il y a une liaison qui fait naître la force 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FR" i="1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/>
              <a:t> </a:t>
            </a:r>
          </a:p>
          <a:p>
            <a:pPr marL="758825" lvl="1" indent="-358775"/>
            <a:r>
              <a:rPr lang="fr-FR" dirty="0"/>
              <a:t>Si la rotation </a:t>
            </a:r>
            <a:r>
              <a:rPr lang="fr-FR" i="1" dirty="0" err="1">
                <a:latin typeface="Symbol" pitchFamily="18" charset="2"/>
              </a:rPr>
              <a:t>q</a:t>
            </a:r>
            <a:r>
              <a:rPr lang="fr-FR" i="1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dirty="0"/>
              <a:t> n‘est pas empêchée, </a:t>
            </a:r>
            <a:r>
              <a:rPr lang="fr-FR" i="1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FR" i="1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=0</a:t>
            </a:r>
            <a:endParaRPr lang="fr-FR" dirty="0"/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D6461-15F1-F647-A519-A18264FA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2120-5CC1-724F-BD73-AEBD25EC8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884B-E5C8-8C48-B8A7-E9140023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22FACA-531C-3143-B411-0C24AF2CB53C}"/>
              </a:ext>
            </a:extLst>
          </p:cNvPr>
          <p:cNvGrpSpPr/>
          <p:nvPr/>
        </p:nvGrpSpPr>
        <p:grpSpPr>
          <a:xfrm>
            <a:off x="6610940" y="891329"/>
            <a:ext cx="2020298" cy="1805255"/>
            <a:chOff x="4041717" y="4452082"/>
            <a:chExt cx="2020298" cy="180525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A9DF76-9661-1047-B588-89A63D66D239}"/>
                </a:ext>
              </a:extLst>
            </p:cNvPr>
            <p:cNvCxnSpPr/>
            <p:nvPr/>
          </p:nvCxnSpPr>
          <p:spPr>
            <a:xfrm rot="16200000" flipV="1">
              <a:off x="4303805" y="5056595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242444-299C-874B-A9A4-F20E57B566D4}"/>
                </a:ext>
              </a:extLst>
            </p:cNvPr>
            <p:cNvCxnSpPr>
              <a:stCxn id="19" idx="7"/>
            </p:cNvCxnSpPr>
            <p:nvPr/>
          </p:nvCxnSpPr>
          <p:spPr>
            <a:xfrm rot="16200000" flipH="1" flipV="1">
              <a:off x="4171150" y="5590182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410A4-3B27-4040-9204-7C7446B7F876}"/>
                </a:ext>
              </a:extLst>
            </p:cNvPr>
            <p:cNvCxnSpPr>
              <a:stCxn id="19" idx="2"/>
            </p:cNvCxnSpPr>
            <p:nvPr/>
          </p:nvCxnSpPr>
          <p:spPr>
            <a:xfrm rot="10800000" flipH="1">
              <a:off x="4802133" y="5583489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A11E0E-6C82-BA4C-BBB6-09EDB78397F4}"/>
                </a:ext>
              </a:extLst>
            </p:cNvPr>
            <p:cNvCxnSpPr/>
            <p:nvPr/>
          </p:nvCxnSpPr>
          <p:spPr>
            <a:xfrm flipV="1">
              <a:off x="5227700" y="558348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054059-DE7C-1B4F-8E8C-F43DB976B8BB}"/>
                </a:ext>
              </a:extLst>
            </p:cNvPr>
            <p:cNvCxnSpPr/>
            <p:nvPr/>
          </p:nvCxnSpPr>
          <p:spPr>
            <a:xfrm rot="16200000" flipV="1">
              <a:off x="4652462" y="4999823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2F626A-E380-AF4A-8ABD-4128076E9336}"/>
                </a:ext>
              </a:extLst>
            </p:cNvPr>
            <p:cNvCxnSpPr/>
            <p:nvPr/>
          </p:nvCxnSpPr>
          <p:spPr>
            <a:xfrm>
              <a:off x="4824320" y="5591386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4BC666-06CE-784D-9BD6-6A4BF5E3C11E}"/>
                </a:ext>
              </a:extLst>
            </p:cNvPr>
            <p:cNvCxnSpPr/>
            <p:nvPr/>
          </p:nvCxnSpPr>
          <p:spPr>
            <a:xfrm flipH="1" flipV="1">
              <a:off x="4824320" y="5227414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7E4DE-2859-9A44-B0C7-405E62F30FE5}"/>
                </a:ext>
              </a:extLst>
            </p:cNvPr>
            <p:cNvSpPr txBox="1"/>
            <p:nvPr/>
          </p:nvSpPr>
          <p:spPr>
            <a:xfrm>
              <a:off x="5025662" y="5538234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9C4115-B49F-5844-A317-D2958D615064}"/>
                </a:ext>
              </a:extLst>
            </p:cNvPr>
            <p:cNvSpPr txBox="1"/>
            <p:nvPr/>
          </p:nvSpPr>
          <p:spPr>
            <a:xfrm>
              <a:off x="4565670" y="5174263"/>
              <a:ext cx="20083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w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46C587-3FFA-DD41-B586-864423DBAF80}"/>
                </a:ext>
              </a:extLst>
            </p:cNvPr>
            <p:cNvCxnSpPr/>
            <p:nvPr/>
          </p:nvCxnSpPr>
          <p:spPr>
            <a:xfrm rot="5400000">
              <a:off x="4652538" y="5609244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115FA8-5209-B748-A6BB-CAB405B59F0F}"/>
                </a:ext>
              </a:extLst>
            </p:cNvPr>
            <p:cNvSpPr txBox="1"/>
            <p:nvPr/>
          </p:nvSpPr>
          <p:spPr>
            <a:xfrm>
              <a:off x="4488498" y="5517307"/>
              <a:ext cx="178012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DBD206-CE63-0140-B6DE-BB7583128FE7}"/>
                </a:ext>
              </a:extLst>
            </p:cNvPr>
            <p:cNvSpPr/>
            <p:nvPr/>
          </p:nvSpPr>
          <p:spPr>
            <a:xfrm>
              <a:off x="4802133" y="5570363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C5C13C-EBED-2341-AC58-E181D5D9431B}"/>
                </a:ext>
              </a:extLst>
            </p:cNvPr>
            <p:cNvCxnSpPr/>
            <p:nvPr/>
          </p:nvCxnSpPr>
          <p:spPr>
            <a:xfrm rot="10800000" flipV="1">
              <a:off x="4428181" y="5836028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0E78BA-5997-3944-B1C7-A0B946F4AC00}"/>
                </a:ext>
              </a:extLst>
            </p:cNvPr>
            <p:cNvSpPr txBox="1"/>
            <p:nvPr/>
          </p:nvSpPr>
          <p:spPr>
            <a:xfrm>
              <a:off x="4565670" y="4858308"/>
              <a:ext cx="216048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527F89-EC9A-2248-A922-7C5DB3088007}"/>
                </a:ext>
              </a:extLst>
            </p:cNvPr>
            <p:cNvCxnSpPr/>
            <p:nvPr/>
          </p:nvCxnSpPr>
          <p:spPr>
            <a:xfrm rot="16200000" flipV="1">
              <a:off x="4652471" y="4962204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520F8B-1D17-1548-A37A-9ECE9C27ADC1}"/>
                </a:ext>
              </a:extLst>
            </p:cNvPr>
            <p:cNvCxnSpPr/>
            <p:nvPr/>
          </p:nvCxnSpPr>
          <p:spPr>
            <a:xfrm flipH="1">
              <a:off x="4404178" y="5815189"/>
              <a:ext cx="208529" cy="213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64B3CF-0BE7-BB45-8283-B271B423B80B}"/>
                </a:ext>
              </a:extLst>
            </p:cNvPr>
            <p:cNvCxnSpPr/>
            <p:nvPr/>
          </p:nvCxnSpPr>
          <p:spPr>
            <a:xfrm flipV="1">
              <a:off x="5257369" y="5583479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CE3821-4E6D-4D40-A2B6-7A46DB6D5113}"/>
                </a:ext>
              </a:extLst>
            </p:cNvPr>
            <p:cNvCxnSpPr/>
            <p:nvPr/>
          </p:nvCxnSpPr>
          <p:spPr>
            <a:xfrm flipV="1">
              <a:off x="5660576" y="5583489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DF2BA2-B5B0-044C-862F-A0946196E338}"/>
                </a:ext>
              </a:extLst>
            </p:cNvPr>
            <p:cNvSpPr txBox="1"/>
            <p:nvPr/>
          </p:nvSpPr>
          <p:spPr>
            <a:xfrm>
              <a:off x="5891611" y="5535353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ADE7C-3B13-034C-AB55-D416FC4DAE05}"/>
                </a:ext>
              </a:extLst>
            </p:cNvPr>
            <p:cNvSpPr txBox="1"/>
            <p:nvPr/>
          </p:nvSpPr>
          <p:spPr>
            <a:xfrm>
              <a:off x="5340701" y="5580490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A46F89-F9CA-234B-AE18-DCC72BE6C95E}"/>
                </a:ext>
              </a:extLst>
            </p:cNvPr>
            <p:cNvSpPr txBox="1"/>
            <p:nvPr/>
          </p:nvSpPr>
          <p:spPr>
            <a:xfrm>
              <a:off x="4216368" y="5672745"/>
              <a:ext cx="22175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q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D0DAFFD-FDAD-3E44-A922-574475A04BAC}"/>
                </a:ext>
              </a:extLst>
            </p:cNvPr>
            <p:cNvCxnSpPr/>
            <p:nvPr/>
          </p:nvCxnSpPr>
          <p:spPr>
            <a:xfrm rot="5400000">
              <a:off x="4199238" y="6079286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75961E-7FC4-3C4D-B1BE-62ECC3779BBB}"/>
                </a:ext>
              </a:extLst>
            </p:cNvPr>
            <p:cNvCxnSpPr/>
            <p:nvPr/>
          </p:nvCxnSpPr>
          <p:spPr>
            <a:xfrm rot="5400000" flipH="1" flipV="1">
              <a:off x="4690006" y="4598430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08B828-CD11-BD42-856A-153E405C7A6F}"/>
                </a:ext>
              </a:extLst>
            </p:cNvPr>
            <p:cNvSpPr txBox="1"/>
            <p:nvPr/>
          </p:nvSpPr>
          <p:spPr>
            <a:xfrm>
              <a:off x="4653154" y="4452082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A9011A-5E7B-CD4E-8C4C-9E88DAF420F6}"/>
                </a:ext>
              </a:extLst>
            </p:cNvPr>
            <p:cNvSpPr txBox="1"/>
            <p:nvPr/>
          </p:nvSpPr>
          <p:spPr>
            <a:xfrm>
              <a:off x="4041717" y="596921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6ED107-961D-C342-BA8E-2EF4BE847062}"/>
              </a:ext>
            </a:extLst>
          </p:cNvPr>
          <p:cNvGrpSpPr/>
          <p:nvPr/>
        </p:nvGrpSpPr>
        <p:grpSpPr>
          <a:xfrm>
            <a:off x="6670033" y="2828080"/>
            <a:ext cx="2013048" cy="1805256"/>
            <a:chOff x="6312179" y="4450189"/>
            <a:chExt cx="2013048" cy="180525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1BDF67F-29C4-504F-AC9D-20A400283086}"/>
                </a:ext>
              </a:extLst>
            </p:cNvPr>
            <p:cNvCxnSpPr/>
            <p:nvPr/>
          </p:nvCxnSpPr>
          <p:spPr>
            <a:xfrm rot="16200000" flipV="1">
              <a:off x="6567017" y="5054703"/>
              <a:ext cx="1034619" cy="6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BB6D0B-D349-9D4A-9DA3-32C3B61F2AEB}"/>
                </a:ext>
              </a:extLst>
            </p:cNvPr>
            <p:cNvCxnSpPr>
              <a:stCxn id="44" idx="7"/>
            </p:cNvCxnSpPr>
            <p:nvPr/>
          </p:nvCxnSpPr>
          <p:spPr>
            <a:xfrm rot="16200000" flipH="1" flipV="1">
              <a:off x="6434363" y="5588290"/>
              <a:ext cx="680364" cy="6539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4AE2926-D139-2744-A29F-CB5744BF7D71}"/>
                </a:ext>
              </a:extLst>
            </p:cNvPr>
            <p:cNvCxnSpPr>
              <a:stCxn id="44" idx="2"/>
            </p:cNvCxnSpPr>
            <p:nvPr/>
          </p:nvCxnSpPr>
          <p:spPr>
            <a:xfrm rot="10800000" flipH="1">
              <a:off x="7065345" y="5581596"/>
              <a:ext cx="1179885" cy="9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42FEADC-7998-2147-A37C-2AE86EA905B1}"/>
                </a:ext>
              </a:extLst>
            </p:cNvPr>
            <p:cNvCxnSpPr/>
            <p:nvPr/>
          </p:nvCxnSpPr>
          <p:spPr>
            <a:xfrm flipV="1">
              <a:off x="7490912" y="558159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8E9B72-BF0F-6C49-80EA-0015EF7A6930}"/>
                </a:ext>
              </a:extLst>
            </p:cNvPr>
            <p:cNvCxnSpPr/>
            <p:nvPr/>
          </p:nvCxnSpPr>
          <p:spPr>
            <a:xfrm rot="16200000" flipV="1">
              <a:off x="6915674" y="4997930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17C487C-1B5A-BF4A-9322-20057FF5FF77}"/>
                </a:ext>
              </a:extLst>
            </p:cNvPr>
            <p:cNvCxnSpPr/>
            <p:nvPr/>
          </p:nvCxnSpPr>
          <p:spPr>
            <a:xfrm>
              <a:off x="7087532" y="5589493"/>
              <a:ext cx="326704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5C68378-E81B-5649-8584-6B8E5846BB92}"/>
                </a:ext>
              </a:extLst>
            </p:cNvPr>
            <p:cNvCxnSpPr/>
            <p:nvPr/>
          </p:nvCxnSpPr>
          <p:spPr>
            <a:xfrm flipH="1" flipV="1">
              <a:off x="7087532" y="5225521"/>
              <a:ext cx="4227" cy="36926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39C81F-6E3D-ED42-9B8A-57C895988AEC}"/>
                </a:ext>
              </a:extLst>
            </p:cNvPr>
            <p:cNvSpPr txBox="1"/>
            <p:nvPr/>
          </p:nvSpPr>
          <p:spPr>
            <a:xfrm>
              <a:off x="7215680" y="5582452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BA6FBD-7C43-124E-8E35-ECA80F4DDC6F}"/>
                </a:ext>
              </a:extLst>
            </p:cNvPr>
            <p:cNvSpPr txBox="1"/>
            <p:nvPr/>
          </p:nvSpPr>
          <p:spPr>
            <a:xfrm>
              <a:off x="6803187" y="5172370"/>
              <a:ext cx="228411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 err="1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15B4A9E-6B13-6D4F-B319-7C21AD7A5F6D}"/>
                </a:ext>
              </a:extLst>
            </p:cNvPr>
            <p:cNvCxnSpPr/>
            <p:nvPr/>
          </p:nvCxnSpPr>
          <p:spPr>
            <a:xfrm rot="5400000">
              <a:off x="6915750" y="5607351"/>
              <a:ext cx="169236" cy="15341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11BF33-35AA-9647-A615-D9653897CEFC}"/>
                </a:ext>
              </a:extLst>
            </p:cNvPr>
            <p:cNvSpPr txBox="1"/>
            <p:nvPr/>
          </p:nvSpPr>
          <p:spPr>
            <a:xfrm>
              <a:off x="6661480" y="5488330"/>
              <a:ext cx="234116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i="1" baseline="-25000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6D3087-9725-7A43-A01B-005DC93B7A75}"/>
                </a:ext>
              </a:extLst>
            </p:cNvPr>
            <p:cNvSpPr/>
            <p:nvPr/>
          </p:nvSpPr>
          <p:spPr>
            <a:xfrm>
              <a:off x="7065345" y="5568470"/>
              <a:ext cx="42378" cy="451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9B7CEE-3726-054C-8131-8EABDCE429E3}"/>
                </a:ext>
              </a:extLst>
            </p:cNvPr>
            <p:cNvCxnSpPr/>
            <p:nvPr/>
          </p:nvCxnSpPr>
          <p:spPr>
            <a:xfrm rot="10800000" flipV="1">
              <a:off x="6691393" y="5834135"/>
              <a:ext cx="162506" cy="16873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188048-F981-2745-93AC-C1B80CC9205B}"/>
                </a:ext>
              </a:extLst>
            </p:cNvPr>
            <p:cNvSpPr txBox="1"/>
            <p:nvPr/>
          </p:nvSpPr>
          <p:spPr>
            <a:xfrm>
              <a:off x="6758960" y="4856416"/>
              <a:ext cx="26644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i="1" baseline="-25000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5A722D1-4CBC-EC43-A3F3-D287A255C5B5}"/>
                </a:ext>
              </a:extLst>
            </p:cNvPr>
            <p:cNvCxnSpPr/>
            <p:nvPr/>
          </p:nvCxnSpPr>
          <p:spPr>
            <a:xfrm rot="16200000" flipV="1">
              <a:off x="6915683" y="4960312"/>
              <a:ext cx="334007" cy="2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F731EB-7014-CB4A-83C7-70A8A3E82B6D}"/>
                </a:ext>
              </a:extLst>
            </p:cNvPr>
            <p:cNvCxnSpPr/>
            <p:nvPr/>
          </p:nvCxnSpPr>
          <p:spPr>
            <a:xfrm flipH="1">
              <a:off x="6667390" y="5803153"/>
              <a:ext cx="213921" cy="22377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9A4FB2D-BAE3-5E48-840D-631883AD00A1}"/>
                </a:ext>
              </a:extLst>
            </p:cNvPr>
            <p:cNvCxnSpPr/>
            <p:nvPr/>
          </p:nvCxnSpPr>
          <p:spPr>
            <a:xfrm flipV="1">
              <a:off x="7520581" y="5581586"/>
              <a:ext cx="322065" cy="6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D4AC4C6-3E6B-464A-8948-E98E2B4B8A13}"/>
                </a:ext>
              </a:extLst>
            </p:cNvPr>
            <p:cNvCxnSpPr/>
            <p:nvPr/>
          </p:nvCxnSpPr>
          <p:spPr>
            <a:xfrm flipV="1">
              <a:off x="7923788" y="5581596"/>
              <a:ext cx="327092" cy="18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6B8FBC-92FB-8145-BEBD-B4D73F044FEB}"/>
                </a:ext>
              </a:extLst>
            </p:cNvPr>
            <p:cNvSpPr txBox="1"/>
            <p:nvPr/>
          </p:nvSpPr>
          <p:spPr>
            <a:xfrm>
              <a:off x="8154823" y="5533460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64DD5A-2EF8-844C-A089-D529D7883856}"/>
                </a:ext>
              </a:extLst>
            </p:cNvPr>
            <p:cNvSpPr txBox="1"/>
            <p:nvPr/>
          </p:nvSpPr>
          <p:spPr>
            <a:xfrm>
              <a:off x="7603913" y="5578597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fr-CH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53027D-B216-324E-83D1-E5EC3F8CBFBD}"/>
                </a:ext>
              </a:extLst>
            </p:cNvPr>
            <p:cNvSpPr txBox="1"/>
            <p:nvPr/>
          </p:nvSpPr>
          <p:spPr>
            <a:xfrm>
              <a:off x="6403340" y="5701369"/>
              <a:ext cx="272153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i="1" baseline="-25000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3A08DFA-DE7E-FD4E-B0E2-346CF5608A21}"/>
                </a:ext>
              </a:extLst>
            </p:cNvPr>
            <p:cNvCxnSpPr/>
            <p:nvPr/>
          </p:nvCxnSpPr>
          <p:spPr>
            <a:xfrm rot="5400000">
              <a:off x="6462450" y="6077393"/>
              <a:ext cx="169236" cy="1534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F0B5641-28FA-A74D-933E-7F45DE572460}"/>
                </a:ext>
              </a:extLst>
            </p:cNvPr>
            <p:cNvCxnSpPr/>
            <p:nvPr/>
          </p:nvCxnSpPr>
          <p:spPr>
            <a:xfrm rot="5400000" flipH="1" flipV="1">
              <a:off x="6953218" y="4596537"/>
              <a:ext cx="27081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D1D8A7-F177-6040-8FC2-068844827993}"/>
                </a:ext>
              </a:extLst>
            </p:cNvPr>
            <p:cNvSpPr txBox="1"/>
            <p:nvPr/>
          </p:nvSpPr>
          <p:spPr>
            <a:xfrm>
              <a:off x="6916366" y="4450189"/>
              <a:ext cx="162797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FD4C32-6F62-C848-953A-CABFA7807727}"/>
                </a:ext>
              </a:extLst>
            </p:cNvPr>
            <p:cNvSpPr txBox="1"/>
            <p:nvPr/>
          </p:nvSpPr>
          <p:spPr>
            <a:xfrm>
              <a:off x="6312179" y="5967317"/>
              <a:ext cx="170404" cy="233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66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7A552C-93AF-EC40-A85A-CAACECCA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0719"/>
            <a:ext cx="7726363" cy="3386772"/>
          </a:xfrm>
        </p:spPr>
        <p:txBody>
          <a:bodyPr/>
          <a:lstStyle/>
          <a:p>
            <a:r>
              <a:rPr lang="fr-FR" dirty="0"/>
              <a:t>Dans l’espace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B08EA-2313-974D-956E-C0CBCE16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force</a:t>
            </a:r>
            <a:r>
              <a:rPr lang="de-CH" dirty="0"/>
              <a:t>–</a:t>
            </a:r>
            <a:r>
              <a:rPr lang="de-CH" dirty="0" err="1"/>
              <a:t>déplacement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C529-A083-1E48-B782-2FEC31D2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D4117-FADE-C940-86DA-05B960EA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53A90-FDF4-904A-BF1B-0040E4F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0CF73ED-0C00-334A-A3CC-3A8FF743E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174817"/>
                  </p:ext>
                </p:extLst>
              </p:nvPr>
            </p:nvGraphicFramePr>
            <p:xfrm>
              <a:off x="1355296" y="1411734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0CF73ED-0C00-334A-A3CC-3A8FF743E9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174817"/>
                  </p:ext>
                </p:extLst>
              </p:nvPr>
            </p:nvGraphicFramePr>
            <p:xfrm>
              <a:off x="1355296" y="1411734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356418415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947469524"/>
                        </a:ext>
                      </a:extLst>
                    </a:gridCol>
                    <a:gridCol w="624590">
                      <a:extLst>
                        <a:ext uri="{9D8B030D-6E8A-4147-A177-3AD203B41FA5}">
                          <a16:colId xmlns:a16="http://schemas.microsoft.com/office/drawing/2014/main" val="152003662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495918" t="-196154" r="-50612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584000" t="-196154" r="-396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697959" t="-196154" r="-3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797959" t="-196154" r="-204082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880000" t="-196154" r="-100000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1000000" t="-196154" r="-2041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495918" t="-296154" r="-50612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584000" t="-296154" r="-396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697959" t="-296154" r="-3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797959" t="-296154" r="-204082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880000" t="-296154" r="-100000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2"/>
                          <a:stretch>
                            <a:fillRect l="-1000000" t="-296154" r="-2041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239F26E-81A2-8547-B012-94BFEC8605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61940"/>
                  </p:ext>
                </p:extLst>
              </p:nvPr>
            </p:nvGraphicFramePr>
            <p:xfrm>
              <a:off x="1355296" y="348793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187377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fr-FR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239F26E-81A2-8547-B012-94BFEC8605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61940"/>
                  </p:ext>
                </p:extLst>
              </p:nvPr>
            </p:nvGraphicFramePr>
            <p:xfrm>
              <a:off x="1355296" y="3487939"/>
              <a:ext cx="6825520" cy="12887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7980">
                      <a:extLst>
                        <a:ext uri="{9D8B030D-6E8A-4147-A177-3AD203B41FA5}">
                          <a16:colId xmlns:a16="http://schemas.microsoft.com/office/drawing/2014/main" val="4286954274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429466646"/>
                        </a:ext>
                      </a:extLst>
                    </a:gridCol>
                    <a:gridCol w="936885">
                      <a:extLst>
                        <a:ext uri="{9D8B030D-6E8A-4147-A177-3AD203B41FA5}">
                          <a16:colId xmlns:a16="http://schemas.microsoft.com/office/drawing/2014/main" val="2507201941"/>
                        </a:ext>
                      </a:extLst>
                    </a:gridCol>
                    <a:gridCol w="1873770">
                      <a:extLst>
                        <a:ext uri="{9D8B030D-6E8A-4147-A177-3AD203B41FA5}">
                          <a16:colId xmlns:a16="http://schemas.microsoft.com/office/drawing/2014/main" val="2967495319"/>
                        </a:ext>
                      </a:extLst>
                    </a:gridCol>
                  </a:tblGrid>
                  <a:tr h="6297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Composantes de translation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/>
                            <a:t>Composantes de rotation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374560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Statique (force, moment)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328378" t="-185185" r="-301351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28378" t="-185185" r="-201351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264189" t="-185185" r="-676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9623719"/>
                      </a:ext>
                    </a:extLst>
                  </a:tr>
                  <a:tr h="329535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Cinématique (déplacement, rotation)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328378" t="-296154" r="-30135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428378" t="-296154" r="-201351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>
                        <a:blipFill>
                          <a:blip r:embed="rId3"/>
                          <a:stretch>
                            <a:fillRect l="-264189" t="-296154" r="-676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1380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08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ig_4_13_mod.jpg">
            <a:extLst>
              <a:ext uri="{FF2B5EF4-FFF2-40B4-BE49-F238E27FC236}">
                <a16:creationId xmlns:a16="http://schemas.microsoft.com/office/drawing/2014/main" id="{196C71A1-BAFB-3442-BF9C-DF6088C5F7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64134" t="2751" r="7597" b="49523"/>
          <a:stretch>
            <a:fillRect/>
          </a:stretch>
        </p:blipFill>
        <p:spPr>
          <a:xfrm>
            <a:off x="2575325" y="2262017"/>
            <a:ext cx="609865" cy="83163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6AECA4-2170-D544-8F75-04012F2B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29" y="1203785"/>
            <a:ext cx="7726363" cy="3386772"/>
          </a:xfrm>
        </p:spPr>
        <p:txBody>
          <a:bodyPr/>
          <a:lstStyle/>
          <a:p>
            <a:r>
              <a:rPr lang="fr-FR" dirty="0"/>
              <a:t>Tronc d’arbre: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Chaîne: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B3EC5-2616-A045-B578-8A4EBB8D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426C5-DB55-324F-B3D0-28732E85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5B0D2-9027-CE45-82B8-032DCF4D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062DA-72DA-0546-A16F-F5D2255E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 descr="Fig_4_13_mod.jpg">
            <a:extLst>
              <a:ext uri="{FF2B5EF4-FFF2-40B4-BE49-F238E27FC236}">
                <a16:creationId xmlns:a16="http://schemas.microsoft.com/office/drawing/2014/main" id="{4BDA08B0-CE81-7246-B95A-5F4FE32C10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7597" t="2751" r="38436" b="2751"/>
          <a:stretch>
            <a:fillRect/>
          </a:stretch>
        </p:blipFill>
        <p:spPr>
          <a:xfrm>
            <a:off x="2946532" y="1016636"/>
            <a:ext cx="1099575" cy="1555114"/>
          </a:xfrm>
          <a:prstGeom prst="rect">
            <a:avLst/>
          </a:prstGeom>
        </p:spPr>
      </p:pic>
      <p:pic>
        <p:nvPicPr>
          <p:cNvPr id="8" name="Picture 7" descr="Fig_4_13_mod.jpg">
            <a:extLst>
              <a:ext uri="{FF2B5EF4-FFF2-40B4-BE49-F238E27FC236}">
                <a16:creationId xmlns:a16="http://schemas.microsoft.com/office/drawing/2014/main" id="{6A7EBBBF-930F-B941-BE9A-B3ED59F9E2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6425" t="53659" r="7597" b="2751"/>
          <a:stretch>
            <a:fillRect/>
          </a:stretch>
        </p:blipFill>
        <p:spPr>
          <a:xfrm>
            <a:off x="4731370" y="2376309"/>
            <a:ext cx="733050" cy="71734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EBF0A21-F256-7E47-BA5A-7E60753A63C0}"/>
              </a:ext>
            </a:extLst>
          </p:cNvPr>
          <p:cNvGrpSpPr/>
          <p:nvPr/>
        </p:nvGrpSpPr>
        <p:grpSpPr>
          <a:xfrm>
            <a:off x="4522073" y="344306"/>
            <a:ext cx="1151936" cy="1185801"/>
            <a:chOff x="3347864" y="1268760"/>
            <a:chExt cx="1584176" cy="1630748"/>
          </a:xfrm>
        </p:grpSpPr>
        <p:pic>
          <p:nvPicPr>
            <p:cNvPr id="10" name="Picture 9" descr="Fig_4_13_mod.jpg">
              <a:extLst>
                <a:ext uri="{FF2B5EF4-FFF2-40B4-BE49-F238E27FC236}">
                  <a16:creationId xmlns:a16="http://schemas.microsoft.com/office/drawing/2014/main" id="{E29AFCA4-7A40-AA4C-87E6-904F20D3C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7597" t="2751" r="35866" b="29065"/>
            <a:stretch>
              <a:fillRect/>
            </a:stretch>
          </p:blipFill>
          <p:spPr>
            <a:xfrm>
              <a:off x="3347864" y="1268760"/>
              <a:ext cx="1584176" cy="1543109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D1933C-2D31-AF49-9358-C1E39187870D}"/>
                </a:ext>
              </a:extLst>
            </p:cNvPr>
            <p:cNvSpPr/>
            <p:nvPr/>
          </p:nvSpPr>
          <p:spPr>
            <a:xfrm>
              <a:off x="4064000" y="2782277"/>
              <a:ext cx="207108" cy="50800"/>
            </a:xfrm>
            <a:custGeom>
              <a:avLst/>
              <a:gdLst>
                <a:gd name="connsiteX0" fmla="*/ 0 w 207108"/>
                <a:gd name="connsiteY0" fmla="*/ 0 h 50800"/>
                <a:gd name="connsiteX1" fmla="*/ 125046 w 207108"/>
                <a:gd name="connsiteY1" fmla="*/ 46892 h 50800"/>
                <a:gd name="connsiteX2" fmla="*/ 195385 w 207108"/>
                <a:gd name="connsiteY2" fmla="*/ 23446 h 50800"/>
                <a:gd name="connsiteX3" fmla="*/ 195385 w 207108"/>
                <a:gd name="connsiteY3" fmla="*/ 39077 h 5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08" h="50800">
                  <a:moveTo>
                    <a:pt x="0" y="0"/>
                  </a:moveTo>
                  <a:cubicBezTo>
                    <a:pt x="46241" y="21492"/>
                    <a:pt x="92482" y="42984"/>
                    <a:pt x="125046" y="46892"/>
                  </a:cubicBezTo>
                  <a:cubicBezTo>
                    <a:pt x="157610" y="50800"/>
                    <a:pt x="183662" y="24748"/>
                    <a:pt x="195385" y="23446"/>
                  </a:cubicBezTo>
                  <a:cubicBezTo>
                    <a:pt x="207108" y="22144"/>
                    <a:pt x="201246" y="30610"/>
                    <a:pt x="195385" y="39077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36C446-85F3-FE40-9F9D-2AF49D573F1B}"/>
                </a:ext>
              </a:extLst>
            </p:cNvPr>
            <p:cNvSpPr/>
            <p:nvPr/>
          </p:nvSpPr>
          <p:spPr>
            <a:xfrm>
              <a:off x="3657600" y="2657231"/>
              <a:ext cx="234462" cy="242277"/>
            </a:xfrm>
            <a:custGeom>
              <a:avLst/>
              <a:gdLst>
                <a:gd name="connsiteX0" fmla="*/ 0 w 234462"/>
                <a:gd name="connsiteY0" fmla="*/ 23446 h 242277"/>
                <a:gd name="connsiteX1" fmla="*/ 39077 w 234462"/>
                <a:gd name="connsiteY1" fmla="*/ 242277 h 242277"/>
                <a:gd name="connsiteX2" fmla="*/ 234462 w 234462"/>
                <a:gd name="connsiteY2" fmla="*/ 179754 h 242277"/>
                <a:gd name="connsiteX3" fmla="*/ 211015 w 234462"/>
                <a:gd name="connsiteY3" fmla="*/ 0 h 242277"/>
                <a:gd name="connsiteX4" fmla="*/ 0 w 234462"/>
                <a:gd name="connsiteY4" fmla="*/ 23446 h 24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62" h="242277">
                  <a:moveTo>
                    <a:pt x="0" y="23446"/>
                  </a:moveTo>
                  <a:lnTo>
                    <a:pt x="39077" y="242277"/>
                  </a:lnTo>
                  <a:lnTo>
                    <a:pt x="234462" y="179754"/>
                  </a:lnTo>
                  <a:lnTo>
                    <a:pt x="211015" y="0"/>
                  </a:lnTo>
                  <a:lnTo>
                    <a:pt x="0" y="234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F35091-E4ED-754F-A8F3-408225F184A1}"/>
              </a:ext>
            </a:extLst>
          </p:cNvPr>
          <p:cNvGrpSpPr/>
          <p:nvPr/>
        </p:nvGrpSpPr>
        <p:grpSpPr>
          <a:xfrm>
            <a:off x="2575325" y="3411115"/>
            <a:ext cx="1800200" cy="1336534"/>
            <a:chOff x="1691680" y="4540738"/>
            <a:chExt cx="1800200" cy="1336534"/>
          </a:xfrm>
        </p:grpSpPr>
        <p:pic>
          <p:nvPicPr>
            <p:cNvPr id="15" name="Picture 14" descr="chaine.jpg">
              <a:extLst>
                <a:ext uri="{FF2B5EF4-FFF2-40B4-BE49-F238E27FC236}">
                  <a16:creationId xmlns:a16="http://schemas.microsoft.com/office/drawing/2014/main" id="{955098B8-50AB-7A41-90BC-16D28DE8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3846" t="4537" b="27412"/>
            <a:stretch>
              <a:fillRect/>
            </a:stretch>
          </p:blipFill>
          <p:spPr>
            <a:xfrm>
              <a:off x="1691680" y="4797152"/>
              <a:ext cx="1800200" cy="1080120"/>
            </a:xfrm>
            <a:prstGeom prst="rect">
              <a:avLst/>
            </a:prstGeom>
            <a:scene3d>
              <a:camera prst="orthographicFront">
                <a:rot lat="0" lon="0" rev="21329999"/>
              </a:camera>
              <a:lightRig rig="threePt" dir="t"/>
            </a:scene3d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F67E99-B2AD-E64B-AA6B-52C7939EEB22}"/>
                </a:ext>
              </a:extLst>
            </p:cNvPr>
            <p:cNvCxnSpPr/>
            <p:nvPr/>
          </p:nvCxnSpPr>
          <p:spPr>
            <a:xfrm>
              <a:off x="2411760" y="4797152"/>
              <a:ext cx="0" cy="43204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E9646E-2A3D-F048-9E91-1AC8D333122A}"/>
                </a:ext>
              </a:extLst>
            </p:cNvPr>
            <p:cNvSpPr txBox="1"/>
            <p:nvPr/>
          </p:nvSpPr>
          <p:spPr>
            <a:xfrm>
              <a:off x="2456838" y="4540738"/>
              <a:ext cx="30008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solidFill>
                    <a:schemeClr val="accent1"/>
                  </a:solidFill>
                </a:rPr>
                <a:t>S</a:t>
              </a:r>
            </a:p>
          </p:txBody>
        </p:sp>
      </p:grpSp>
      <p:pic>
        <p:nvPicPr>
          <p:cNvPr id="18" name="Picture 17" descr="chaine.jpg">
            <a:extLst>
              <a:ext uri="{FF2B5EF4-FFF2-40B4-BE49-F238E27FC236}">
                <a16:creationId xmlns:a16="http://schemas.microsoft.com/office/drawing/2014/main" id="{053A85DB-795C-8245-9626-FA0F707AAF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26360" t="63514"/>
          <a:stretch>
            <a:fillRect/>
          </a:stretch>
        </p:blipFill>
        <p:spPr>
          <a:xfrm>
            <a:off x="4455314" y="4048430"/>
            <a:ext cx="1378702" cy="579108"/>
          </a:xfrm>
          <a:prstGeom prst="rect">
            <a:avLst/>
          </a:prstGeom>
          <a:scene3d>
            <a:camera prst="orthographicFront">
              <a:rot lat="0" lon="0" rev="2132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3574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9E729-73A2-3245-A49A-9B2A744C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BEED-1ABB-1E4D-8C3C-88B2ABFF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CD206-15E2-D640-8ABC-6F19B97D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795CD-E4EC-7E42-B8F6-A72E204B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BDA2728-F704-E74C-BB17-AB5ACD3C6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29" y="1203785"/>
            <a:ext cx="7726363" cy="3386772"/>
          </a:xfrm>
        </p:spPr>
        <p:txBody>
          <a:bodyPr/>
          <a:lstStyle/>
          <a:p>
            <a:r>
              <a:rPr lang="fr-FR" dirty="0"/>
              <a:t>Articulation: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Picture 8" descr="Fig_4_15.jpg">
            <a:extLst>
              <a:ext uri="{FF2B5EF4-FFF2-40B4-BE49-F238E27FC236}">
                <a16:creationId xmlns:a16="http://schemas.microsoft.com/office/drawing/2014/main" id="{E682D1F0-CE17-754B-87A9-B352ABBCAC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8263" t="14916" r="4326" b="16980"/>
          <a:stretch>
            <a:fillRect/>
          </a:stretch>
        </p:blipFill>
        <p:spPr>
          <a:xfrm>
            <a:off x="1615432" y="1841078"/>
            <a:ext cx="3552313" cy="10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8B65-84B0-7E41-B866-7B11BA36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43AD4-C417-8C4F-9DB5-2AAC55498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B0FC6-1A03-B34C-A690-EFB3B914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41AA9B-FCA4-8942-B560-987CA57F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131" y="662561"/>
            <a:ext cx="6036108" cy="741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Quelles sont les composantes internes que les mécanismes suivants peuvent transmettre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83A95-50C9-BB47-8705-5AAFB7AEB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214" r="-20594" b="-214"/>
          <a:stretch/>
        </p:blipFill>
        <p:spPr>
          <a:xfrm>
            <a:off x="1509679" y="1632761"/>
            <a:ext cx="8325139" cy="21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1B48B5-3A0B-8D40-BE7C-B39BD03F7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45013"/>
            <a:ext cx="7726363" cy="4069873"/>
          </a:xfrm>
        </p:spPr>
        <p:txBody>
          <a:bodyPr>
            <a:normAutofit/>
          </a:bodyPr>
          <a:lstStyle/>
          <a:p>
            <a:r>
              <a:rPr lang="fr-FR" dirty="0"/>
              <a:t>Deux dimensions beaucoup plus petites que le troisième</a:t>
            </a:r>
          </a:p>
          <a:p>
            <a:pPr lvl="1"/>
            <a:r>
              <a:rPr lang="fr-FR" dirty="0"/>
              <a:t>Exemples: barres, câbles, poutres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Une dimension beaucoup plus petite que les deux autres</a:t>
            </a:r>
          </a:p>
          <a:p>
            <a:pPr lvl="1"/>
            <a:r>
              <a:rPr lang="fr-FR" dirty="0"/>
              <a:t>Exemples: parois, plaques, coques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Les trois dimensions sont du même ordre de grandeur</a:t>
            </a:r>
          </a:p>
          <a:p>
            <a:pPr lvl="1"/>
            <a:r>
              <a:rPr lang="fr-FR" dirty="0"/>
              <a:t>Exemples: barrages poids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1A03FF-82B7-334A-9517-9C3BB99B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3 classes d’éléments structuraux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8958A-1B85-CA44-86EF-30EF3F4A2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369E-F00F-EB49-813E-5F5BC3FA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55EB0-4975-D64D-9899-3864C44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5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ésultat de recherche d'images pour &quot;tour eiffel&quot;">
            <a:extLst>
              <a:ext uri="{FF2B5EF4-FFF2-40B4-BE49-F238E27FC236}">
                <a16:creationId xmlns:a16="http://schemas.microsoft.com/office/drawing/2014/main" id="{529EBFE8-4310-1A49-9479-03CD4E75D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6165" r="1727" b="35452"/>
          <a:stretch/>
        </p:blipFill>
        <p:spPr bwMode="auto">
          <a:xfrm>
            <a:off x="1223319" y="615266"/>
            <a:ext cx="3427387" cy="19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indoor, ceiling, building, roof&#10;&#10;Description automatically generated">
            <a:extLst>
              <a:ext uri="{FF2B5EF4-FFF2-40B4-BE49-F238E27FC236}">
                <a16:creationId xmlns:a16="http://schemas.microsoft.com/office/drawing/2014/main" id="{0B9AFA29-622F-5D40-B6BF-4365A29C4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6" t="690" r="1994" b="44164"/>
          <a:stretch/>
        </p:blipFill>
        <p:spPr>
          <a:xfrm>
            <a:off x="1230133" y="2870232"/>
            <a:ext cx="3420574" cy="1956484"/>
          </a:xfrm>
          <a:prstGeom prst="rect">
            <a:avLst/>
          </a:prstGeom>
        </p:spPr>
      </p:pic>
      <p:pic>
        <p:nvPicPr>
          <p:cNvPr id="5126" name="Picture 6" descr="Railway Bridge Over Loch Awe">
            <a:extLst>
              <a:ext uri="{FF2B5EF4-FFF2-40B4-BE49-F238E27FC236}">
                <a16:creationId xmlns:a16="http://schemas.microsoft.com/office/drawing/2014/main" id="{2670A7F7-3023-5C44-8681-D74D23E40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1549" r="5267" b="6306"/>
          <a:stretch/>
        </p:blipFill>
        <p:spPr bwMode="auto">
          <a:xfrm>
            <a:off x="5005027" y="615265"/>
            <a:ext cx="3427387" cy="1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3E855EE-80C7-CE4C-8CA7-BF5DB8073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" t="13228" b="13228"/>
          <a:stretch/>
        </p:blipFill>
        <p:spPr bwMode="auto">
          <a:xfrm>
            <a:off x="5005026" y="2870232"/>
            <a:ext cx="3427388" cy="19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CE114C-C1F4-F74E-B28D-276B0B90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34A5F-1CC6-B74E-A369-515EB462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D2C55-EEDA-6044-AAFA-04C70F63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76096-F354-6B4A-9AF9-9A111B5E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038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66E287-B1F0-7F41-AB00-046969AA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99333"/>
            <a:ext cx="7726363" cy="3386772"/>
          </a:xfrm>
        </p:spPr>
        <p:txBody>
          <a:bodyPr/>
          <a:lstStyle/>
          <a:p>
            <a:r>
              <a:rPr lang="fr-FR" dirty="0"/>
              <a:t>La barre est un élément structural: </a:t>
            </a:r>
          </a:p>
          <a:p>
            <a:pPr lvl="1"/>
            <a:r>
              <a:rPr lang="fr-FR" dirty="0"/>
              <a:t>rectiligne</a:t>
            </a:r>
          </a:p>
          <a:p>
            <a:pPr lvl="1"/>
            <a:r>
              <a:rPr lang="fr-FR" dirty="0"/>
              <a:t>muni d‘articulations à ses deux extrémités</a:t>
            </a:r>
          </a:p>
          <a:p>
            <a:pPr lvl="1"/>
            <a:r>
              <a:rPr lang="fr-FR" dirty="0"/>
              <a:t>les charges ne sont appliquées qu’aux articulations (aucune charge ne peut agir entre les articulations. Par exemple, le poids propre </a:t>
            </a:r>
            <a:r>
              <a:rPr lang="fr-FR" dirty="0">
                <a:sym typeface="Wingdings" pitchFamily="2" charset="2"/>
              </a:rPr>
              <a:t>est </a:t>
            </a:r>
            <a:r>
              <a:rPr lang="fr-FR" dirty="0"/>
              <a:t>ignoré ou concentré aux articulations))</a:t>
            </a:r>
          </a:p>
          <a:p>
            <a:r>
              <a:rPr lang="fr-FR" dirty="0">
                <a:sym typeface="Wingdings" pitchFamily="2" charset="2"/>
              </a:rPr>
              <a:t>L’objectif de la modélisation est de rechercher la fonction structurale principale</a:t>
            </a:r>
          </a:p>
          <a:p>
            <a:pPr lvl="1"/>
            <a:r>
              <a:rPr lang="fr-FR" dirty="0">
                <a:sym typeface="Wingdings" pitchFamily="2" charset="2"/>
              </a:rPr>
              <a:t>La barre est utilisée pour modéliser les éléments structuraux dont les moments sont très petits</a:t>
            </a:r>
          </a:p>
          <a:p>
            <a:pPr lvl="1"/>
            <a:r>
              <a:rPr lang="fr-FR" b="1" dirty="0">
                <a:sym typeface="Wingdings" pitchFamily="2" charset="2"/>
              </a:rPr>
              <a:t>La barre est un élément structural qui n’existe pas en réalité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E4678-B998-1E4C-A437-1CDF6203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56DC1-D2BD-6D47-B532-0355A3DE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DE84D-A457-EA43-9292-BD1ABF9B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F446F-97B8-9D4D-B7BA-6C853D5A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D54F2E-7F30-7243-AA41-9F3A8F2780FC}"/>
              </a:ext>
            </a:extLst>
          </p:cNvPr>
          <p:cNvGrpSpPr/>
          <p:nvPr/>
        </p:nvGrpSpPr>
        <p:grpSpPr>
          <a:xfrm rot="1200000">
            <a:off x="5773154" y="3488356"/>
            <a:ext cx="1774610" cy="1636082"/>
            <a:chOff x="1001924" y="3002753"/>
            <a:chExt cx="1774610" cy="163608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4DCC51-9909-1942-9D32-0AA8EAE9205C}"/>
                </a:ext>
              </a:extLst>
            </p:cNvPr>
            <p:cNvCxnSpPr/>
            <p:nvPr/>
          </p:nvCxnSpPr>
          <p:spPr>
            <a:xfrm flipV="1">
              <a:off x="1071538" y="3071810"/>
              <a:ext cx="1643074" cy="15001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0E25A4-9446-C940-8D49-98AB51775184}"/>
                </a:ext>
              </a:extLst>
            </p:cNvPr>
            <p:cNvSpPr/>
            <p:nvPr/>
          </p:nvSpPr>
          <p:spPr>
            <a:xfrm>
              <a:off x="2705096" y="3002753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803086-E5D8-D04E-9929-97D266BA2CFB}"/>
                </a:ext>
              </a:extLst>
            </p:cNvPr>
            <p:cNvSpPr/>
            <p:nvPr/>
          </p:nvSpPr>
          <p:spPr>
            <a:xfrm>
              <a:off x="1001924" y="4567397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177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DF51C8-FD6A-BA42-A309-F98594D18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482" y="950123"/>
                <a:ext cx="7726363" cy="3386772"/>
              </a:xfrm>
            </p:spPr>
            <p:txBody>
              <a:bodyPr/>
              <a:lstStyle/>
              <a:p>
                <a:pPr marL="176213" lvl="0" indent="-176213"/>
                <a:r>
                  <a:rPr lang="fr-FR" sz="1800" dirty="0">
                    <a:solidFill>
                      <a:prstClr val="black"/>
                    </a:solidFill>
                  </a:rPr>
                  <a:t>Du fait des articulations aux </a:t>
                </a:r>
                <a:r>
                  <a:rPr lang="fr-FR" dirty="0">
                    <a:solidFill>
                      <a:prstClr val="black"/>
                    </a:solidFill>
                  </a:rPr>
                  <a:t>extrémités de la barre:</a:t>
                </a:r>
                <a:endParaRPr lang="fr-FR" sz="1600" dirty="0">
                  <a:solidFill>
                    <a:prstClr val="black"/>
                  </a:solidFill>
                </a:endParaRPr>
              </a:p>
              <a:p>
                <a:pPr marL="519113" lvl="1" indent="-176213"/>
                <a:r>
                  <a:rPr lang="fr-FR" dirty="0">
                    <a:solidFill>
                      <a:prstClr val="black"/>
                    </a:solidFill>
                  </a:rPr>
                  <a:t>aucun moment ne peut agir aux extrémités</a:t>
                </a:r>
              </a:p>
              <a:p>
                <a:pPr marL="519113" lvl="1" indent="-176213"/>
                <a:r>
                  <a:rPr lang="fr-FR" dirty="0">
                    <a:solidFill>
                      <a:prstClr val="black"/>
                    </a:solidFill>
                  </a:rPr>
                  <a:t>seulement des forces dont la ligne d’action est l’axe de la barre peuvent être reprises</a:t>
                </a:r>
              </a:p>
              <a:p>
                <a:pPr marL="176213" indent="-176213"/>
                <a:r>
                  <a:rPr lang="fr-FR" dirty="0">
                    <a:solidFill>
                      <a:prstClr val="black"/>
                    </a:solidFill>
                    <a:sym typeface="Wingdings" pitchFamily="2" charset="2"/>
                  </a:rPr>
                  <a:t>La composante interne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</m:oMath>
                </a14:m>
                <a:r>
                  <a:rPr lang="fr-FR" dirty="0">
                    <a:solidFill>
                      <a:prstClr val="black"/>
                    </a:solidFill>
                    <a:sym typeface="Wingdings" pitchFamily="2" charset="2"/>
                  </a:rPr>
                  <a:t> s‘appelle l‘effort normal</a:t>
                </a:r>
              </a:p>
              <a:p>
                <a:pPr marL="519113" lvl="1" indent="-176213"/>
                <a:endParaRPr lang="fr-FR" dirty="0">
                  <a:solidFill>
                    <a:prstClr val="black"/>
                  </a:solidFill>
                  <a:sym typeface="Wingdings" pitchFamily="2" charset="2"/>
                </a:endParaRPr>
              </a:p>
              <a:p>
                <a:pPr marL="176213" indent="-176213"/>
                <a:endParaRPr lang="fr-FR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DF51C8-FD6A-BA42-A309-F98594D18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482" y="950123"/>
                <a:ext cx="7726363" cy="3386772"/>
              </a:xfrm>
              <a:blipFill>
                <a:blip r:embed="rId4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BD7650-57F5-AF4D-AAC9-B49011D5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B451-601E-0844-8371-47A6B20E2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ACC9D-B983-1542-8F0E-399F04FD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1A762-7055-F44F-88B8-E226AAB1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10D43E-2336-E345-811B-DED3D60AE814}"/>
              </a:ext>
            </a:extLst>
          </p:cNvPr>
          <p:cNvGrpSpPr/>
          <p:nvPr/>
        </p:nvGrpSpPr>
        <p:grpSpPr>
          <a:xfrm>
            <a:off x="1633684" y="3257074"/>
            <a:ext cx="2759100" cy="558989"/>
            <a:chOff x="1000100" y="3702610"/>
            <a:chExt cx="3143272" cy="6368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5CE8C0-C942-9D4D-B4E1-7B93B3E53981}"/>
                </a:ext>
              </a:extLst>
            </p:cNvPr>
            <p:cNvCxnSpPr/>
            <p:nvPr/>
          </p:nvCxnSpPr>
          <p:spPr>
            <a:xfrm flipV="1">
              <a:off x="1714480" y="4140999"/>
              <a:ext cx="1712688" cy="238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E97B4A-379F-614A-AB79-DA1B12F728EE}"/>
                </a:ext>
              </a:extLst>
            </p:cNvPr>
            <p:cNvSpPr/>
            <p:nvPr/>
          </p:nvSpPr>
          <p:spPr>
            <a:xfrm>
              <a:off x="3417652" y="4090414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0A286FF-6C72-B04B-9C03-22C4AF0F4409}"/>
                </a:ext>
              </a:extLst>
            </p:cNvPr>
            <p:cNvSpPr/>
            <p:nvPr/>
          </p:nvSpPr>
          <p:spPr>
            <a:xfrm>
              <a:off x="1644073" y="4096406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328FB3-E4DB-2743-9084-CC45BC67C1D6}"/>
                </a:ext>
              </a:extLst>
            </p:cNvPr>
            <p:cNvCxnSpPr/>
            <p:nvPr/>
          </p:nvCxnSpPr>
          <p:spPr>
            <a:xfrm flipV="1">
              <a:off x="3571868" y="4124908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C90C2E-9B5C-0F44-ACD0-7794F90C4705}"/>
                </a:ext>
              </a:extLst>
            </p:cNvPr>
            <p:cNvCxnSpPr/>
            <p:nvPr/>
          </p:nvCxnSpPr>
          <p:spPr>
            <a:xfrm flipV="1">
              <a:off x="1000100" y="4143380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B97DB3-33E7-6B44-AE16-4C38BD8C3E20}"/>
                </a:ext>
              </a:extLst>
            </p:cNvPr>
            <p:cNvSpPr txBox="1"/>
            <p:nvPr/>
          </p:nvSpPr>
          <p:spPr>
            <a:xfrm>
              <a:off x="1214414" y="37861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6EA83C-E6D9-984C-845F-AF1EA49B6CB1}"/>
                </a:ext>
              </a:extLst>
            </p:cNvPr>
            <p:cNvSpPr txBox="1"/>
            <p:nvPr/>
          </p:nvSpPr>
          <p:spPr>
            <a:xfrm>
              <a:off x="3643306" y="37861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D53EC1-EAFD-C743-9A68-E23D5CFA16B8}"/>
                </a:ext>
              </a:extLst>
            </p:cNvPr>
            <p:cNvCxnSpPr/>
            <p:nvPr/>
          </p:nvCxnSpPr>
          <p:spPr>
            <a:xfrm rot="5400000">
              <a:off x="2177904" y="4124324"/>
              <a:ext cx="42862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20417B-22A5-8247-B551-948EC24C79FA}"/>
                </a:ext>
              </a:extLst>
            </p:cNvPr>
            <p:cNvSpPr txBox="1"/>
            <p:nvPr/>
          </p:nvSpPr>
          <p:spPr>
            <a:xfrm>
              <a:off x="2357422" y="370261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S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6498B0-631D-D04F-BBB2-FC8324B7496B}"/>
              </a:ext>
            </a:extLst>
          </p:cNvPr>
          <p:cNvGrpSpPr/>
          <p:nvPr/>
        </p:nvGrpSpPr>
        <p:grpSpPr>
          <a:xfrm>
            <a:off x="1633684" y="4117540"/>
            <a:ext cx="4013839" cy="339153"/>
            <a:chOff x="959991" y="4741570"/>
            <a:chExt cx="4572719" cy="38637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1CC5B3-F165-654D-A435-3C6980C027AB}"/>
                </a:ext>
              </a:extLst>
            </p:cNvPr>
            <p:cNvCxnSpPr/>
            <p:nvPr/>
          </p:nvCxnSpPr>
          <p:spPr>
            <a:xfrm flipV="1">
              <a:off x="1674371" y="5098473"/>
              <a:ext cx="727084" cy="28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DDDAAE-2993-6F44-AD68-9EDF5FB5F2A5}"/>
                </a:ext>
              </a:extLst>
            </p:cNvPr>
            <p:cNvSpPr/>
            <p:nvPr/>
          </p:nvSpPr>
          <p:spPr>
            <a:xfrm>
              <a:off x="4806990" y="5028344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05B62D-39B7-5242-B123-8DC52CFF13AD}"/>
                </a:ext>
              </a:extLst>
            </p:cNvPr>
            <p:cNvSpPr/>
            <p:nvPr/>
          </p:nvSpPr>
          <p:spPr>
            <a:xfrm>
              <a:off x="1603964" y="5051786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82EFF26-7AB1-6F4F-AEA3-B41283EE5390}"/>
                </a:ext>
              </a:extLst>
            </p:cNvPr>
            <p:cNvCxnSpPr/>
            <p:nvPr/>
          </p:nvCxnSpPr>
          <p:spPr>
            <a:xfrm flipV="1">
              <a:off x="4961206" y="5062838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E71719-F8BD-2C42-9CDD-2F465B24148C}"/>
                </a:ext>
              </a:extLst>
            </p:cNvPr>
            <p:cNvCxnSpPr/>
            <p:nvPr/>
          </p:nvCxnSpPr>
          <p:spPr>
            <a:xfrm flipV="1">
              <a:off x="959991" y="5098760"/>
              <a:ext cx="571504" cy="475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4AE498-AC16-1D43-9194-2EB4F11F919A}"/>
                </a:ext>
              </a:extLst>
            </p:cNvPr>
            <p:cNvSpPr txBox="1"/>
            <p:nvPr/>
          </p:nvSpPr>
          <p:spPr>
            <a:xfrm>
              <a:off x="1174305" y="474157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7E9FE7-07BE-E64C-86E6-6CB08829AB04}"/>
                </a:ext>
              </a:extLst>
            </p:cNvPr>
            <p:cNvSpPr txBox="1"/>
            <p:nvPr/>
          </p:nvSpPr>
          <p:spPr>
            <a:xfrm>
              <a:off x="5017214" y="474259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7B4728-0F0F-0449-8B6A-A3B097F0C72D}"/>
                </a:ext>
              </a:extLst>
            </p:cNvPr>
            <p:cNvCxnSpPr/>
            <p:nvPr/>
          </p:nvCxnSpPr>
          <p:spPr>
            <a:xfrm flipV="1">
              <a:off x="3837262" y="5077173"/>
              <a:ext cx="984893" cy="66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47D1AF-CE63-2947-A820-C37C9B4C5D2A}"/>
                </a:ext>
              </a:extLst>
            </p:cNvPr>
            <p:cNvCxnSpPr/>
            <p:nvPr/>
          </p:nvCxnSpPr>
          <p:spPr>
            <a:xfrm flipV="1">
              <a:off x="2429435" y="5088502"/>
              <a:ext cx="571504" cy="47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E23DCEF-BB9D-D841-A24C-440D92C70B0A}"/>
                </a:ext>
              </a:extLst>
            </p:cNvPr>
            <p:cNvCxnSpPr/>
            <p:nvPr/>
          </p:nvCxnSpPr>
          <p:spPr>
            <a:xfrm flipV="1">
              <a:off x="3242108" y="5082740"/>
              <a:ext cx="571504" cy="475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0D4265-EBFE-9F40-AA99-2F95F0EC1E23}"/>
                </a:ext>
              </a:extLst>
            </p:cNvPr>
            <p:cNvSpPr txBox="1"/>
            <p:nvPr/>
          </p:nvSpPr>
          <p:spPr>
            <a:xfrm>
              <a:off x="2500298" y="47586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D955D5-8AD3-7040-B49F-EB0A4AAAE31F}"/>
                </a:ext>
              </a:extLst>
            </p:cNvPr>
            <p:cNvSpPr txBox="1"/>
            <p:nvPr/>
          </p:nvSpPr>
          <p:spPr>
            <a:xfrm>
              <a:off x="3428992" y="47493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i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0" name="Group 12">
            <a:extLst>
              <a:ext uri="{FF2B5EF4-FFF2-40B4-BE49-F238E27FC236}">
                <a16:creationId xmlns:a16="http://schemas.microsoft.com/office/drawing/2014/main" id="{2AA419ED-9A60-3F4F-9739-DCD73E10AA29}"/>
              </a:ext>
            </a:extLst>
          </p:cNvPr>
          <p:cNvGrpSpPr/>
          <p:nvPr/>
        </p:nvGrpSpPr>
        <p:grpSpPr>
          <a:xfrm>
            <a:off x="918942" y="4317554"/>
            <a:ext cx="678012" cy="694914"/>
            <a:chOff x="-13190" y="3967479"/>
            <a:chExt cx="1178799" cy="105797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C4449D-CE8C-8B4B-96BC-C20365EEB7A3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B4EC533-E663-B34E-A1FC-06E4A7318C34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BBF4FB-9E5F-E845-AADB-9E7C027A0515}"/>
                </a:ext>
              </a:extLst>
            </p:cNvPr>
            <p:cNvSpPr txBox="1"/>
            <p:nvPr/>
          </p:nvSpPr>
          <p:spPr>
            <a:xfrm>
              <a:off x="827584" y="4581128"/>
              <a:ext cx="338025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42F2D3-9747-794D-BC0E-B9821B6A67CA}"/>
                </a:ext>
              </a:extLst>
            </p:cNvPr>
            <p:cNvSpPr txBox="1"/>
            <p:nvPr/>
          </p:nvSpPr>
          <p:spPr>
            <a:xfrm>
              <a:off x="-13190" y="3967479"/>
              <a:ext cx="338024" cy="444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graphicFrame>
        <p:nvGraphicFramePr>
          <p:cNvPr id="35" name="Object 2">
            <a:extLst>
              <a:ext uri="{FF2B5EF4-FFF2-40B4-BE49-F238E27FC236}">
                <a16:creationId xmlns:a16="http://schemas.microsoft.com/office/drawing/2014/main" id="{12FCC336-EC96-3B42-98E9-16E67B4B6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618657"/>
              </p:ext>
            </p:extLst>
          </p:nvPr>
        </p:nvGraphicFramePr>
        <p:xfrm>
          <a:off x="6392475" y="4260879"/>
          <a:ext cx="1758397" cy="3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5" imgW="2222280" imgH="380880" progId="Equation.3">
                  <p:embed/>
                </p:oleObj>
              </mc:Choice>
              <mc:Fallback>
                <p:oleObj name="Equation" r:id="rId5" imgW="2222280" imgH="380880" progId="Equation.3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475" y="4260879"/>
                        <a:ext cx="1758397" cy="3017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4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49EFAA-870A-EF4E-B393-C738857AD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172135" cy="210046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5 grands principes de la statique:</a:t>
            </a:r>
          </a:p>
          <a:p>
            <a:pPr lvl="1"/>
            <a:r>
              <a:rPr lang="fr-CH" dirty="0"/>
              <a:t>Principe de l’action/réaction</a:t>
            </a:r>
          </a:p>
          <a:p>
            <a:pPr lvl="1"/>
            <a:r>
              <a:rPr lang="fr-CH" dirty="0"/>
              <a:t>Principe du parallélogramme</a:t>
            </a:r>
          </a:p>
          <a:p>
            <a:pPr lvl="1"/>
            <a:r>
              <a:rPr lang="fr-CH" dirty="0"/>
              <a:t>Principe de l’équilibre &amp; corps libre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dirty="0"/>
              <a:t>Principe de la coupe</a:t>
            </a:r>
          </a:p>
          <a:p>
            <a:pPr lvl="1"/>
            <a:endParaRPr lang="fr-FR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E27277-D102-9C49-8DE0-9258FC9D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EADF0-98FB-2D41-85D2-7B3B7AC0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2FE17-9EF9-EF47-9F7E-763470AA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0E46-B4DB-C549-8F3A-44685FD6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C153-4C2F-1A42-AA16-3A993B058AAE}"/>
              </a:ext>
            </a:extLst>
          </p:cNvPr>
          <p:cNvSpPr txBox="1"/>
          <p:nvPr/>
        </p:nvSpPr>
        <p:spPr>
          <a:xfrm>
            <a:off x="4895899" y="180251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25EBB-CA9B-6D4A-BB3F-59872054BDED}"/>
              </a:ext>
            </a:extLst>
          </p:cNvPr>
          <p:cNvSpPr txBox="1"/>
          <p:nvPr/>
        </p:nvSpPr>
        <p:spPr>
          <a:xfrm>
            <a:off x="4895899" y="2059293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30E99-F64F-814D-8625-429B322EE8DB}"/>
              </a:ext>
            </a:extLst>
          </p:cNvPr>
          <p:cNvSpPr txBox="1"/>
          <p:nvPr/>
        </p:nvSpPr>
        <p:spPr>
          <a:xfrm>
            <a:off x="4897747" y="2324859"/>
            <a:ext cx="45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400" dirty="0">
                <a:solidFill>
                  <a:schemeClr val="accent2"/>
                </a:solidFill>
              </a:rPr>
              <a:t>✓</a:t>
            </a:r>
            <a:endParaRPr lang="fr-FR" sz="2400" dirty="0">
              <a:solidFill>
                <a:schemeClr val="accent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A91E38D-1B69-5F4C-A587-F719073AB705}"/>
              </a:ext>
            </a:extLst>
          </p:cNvPr>
          <p:cNvSpPr/>
          <p:nvPr/>
        </p:nvSpPr>
        <p:spPr>
          <a:xfrm>
            <a:off x="4407412" y="2777552"/>
            <a:ext cx="125046" cy="49560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79B3EE5-28AD-2C46-A0D8-F4F9C42BC5BF}"/>
              </a:ext>
            </a:extLst>
          </p:cNvPr>
          <p:cNvSpPr txBox="1">
            <a:spLocks/>
          </p:cNvSpPr>
          <p:nvPr/>
        </p:nvSpPr>
        <p:spPr>
          <a:xfrm>
            <a:off x="4623530" y="2871074"/>
            <a:ext cx="4007708" cy="148169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b="1" dirty="0"/>
              <a:t>Cours 3:</a:t>
            </a:r>
          </a:p>
          <a:p>
            <a:pPr lvl="1"/>
            <a:r>
              <a:rPr lang="fr-CH" dirty="0"/>
              <a:t>Déplacements des structures</a:t>
            </a:r>
          </a:p>
          <a:p>
            <a:pPr lvl="1"/>
            <a:r>
              <a:rPr lang="fr-CH" dirty="0"/>
              <a:t>Principe de la superposition</a:t>
            </a:r>
          </a:p>
          <a:p>
            <a:pPr lvl="1"/>
            <a:r>
              <a:rPr lang="fr-CH" dirty="0"/>
              <a:t>Concept de coupe</a:t>
            </a:r>
          </a:p>
        </p:txBody>
      </p:sp>
    </p:spTree>
    <p:extLst>
      <p:ext uri="{BB962C8B-B14F-4D97-AF65-F5344CB8AC3E}">
        <p14:creationId xmlns:p14="http://schemas.microsoft.com/office/powerpoint/2010/main" val="6715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A1EF8-4164-0345-A0D8-1C61BB41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2F18A-F10C-F448-A701-19BF1A5D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A5AD4-D604-0648-9F16-DEC226EA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D25B-5606-5D49-BFCF-BB67E154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D65816-5EB6-1E4A-ABF4-A4A05F126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377312"/>
              </p:ext>
            </p:extLst>
          </p:nvPr>
        </p:nvGraphicFramePr>
        <p:xfrm>
          <a:off x="1064097" y="1088390"/>
          <a:ext cx="701580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2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b="1" dirty="0"/>
                        <a:t>Cas 1</a:t>
                      </a:r>
                      <a:endParaRPr lang="de-DE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b="1" dirty="0"/>
                        <a:t>Cas 2</a:t>
                      </a:r>
                      <a:endParaRPr lang="de-DE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/>
                        <a:t>La </a:t>
                      </a:r>
                      <a:r>
                        <a:rPr lang="de-CH" sz="1800" i="1" dirty="0" err="1"/>
                        <a:t>barre</a:t>
                      </a:r>
                      <a:r>
                        <a:rPr lang="de-CH" sz="1800" i="1" dirty="0"/>
                        <a:t> </a:t>
                      </a:r>
                      <a:r>
                        <a:rPr lang="de-CH" sz="1800" i="1" dirty="0" err="1"/>
                        <a:t>est</a:t>
                      </a:r>
                      <a:r>
                        <a:rPr lang="de-CH" sz="1800" i="1" dirty="0"/>
                        <a:t> ...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tendue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comprimée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/>
                        <a:t>Signe de l‘effort normal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 +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-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1800" i="1" dirty="0" err="1"/>
                        <a:t>Effort</a:t>
                      </a:r>
                      <a:r>
                        <a:rPr lang="de-CH" sz="1800" i="1" dirty="0"/>
                        <a:t> normal de …</a:t>
                      </a:r>
                      <a:endParaRPr lang="de-DE" sz="18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 err="1"/>
                        <a:t>traction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800" dirty="0" err="1"/>
                        <a:t>compression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636BBB3-24D6-674C-ABBE-54263FBA3B05}"/>
              </a:ext>
            </a:extLst>
          </p:cNvPr>
          <p:cNvGrpSpPr/>
          <p:nvPr/>
        </p:nvGrpSpPr>
        <p:grpSpPr>
          <a:xfrm>
            <a:off x="3932127" y="2931892"/>
            <a:ext cx="1822222" cy="1667088"/>
            <a:chOff x="3818225" y="2928937"/>
            <a:chExt cx="1822222" cy="166708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61648F-F504-C943-A8B7-F3987F8FB551}"/>
                </a:ext>
              </a:extLst>
            </p:cNvPr>
            <p:cNvGrpSpPr/>
            <p:nvPr/>
          </p:nvGrpSpPr>
          <p:grpSpPr>
            <a:xfrm>
              <a:off x="4138453" y="3216685"/>
              <a:ext cx="1178259" cy="1086283"/>
              <a:chOff x="1001924" y="3002753"/>
              <a:chExt cx="1774610" cy="163608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7288522-D028-194A-8FB6-0522434F0423}"/>
                  </a:ext>
                </a:extLst>
              </p:cNvPr>
              <p:cNvCxnSpPr/>
              <p:nvPr/>
            </p:nvCxnSpPr>
            <p:spPr>
              <a:xfrm flipV="1">
                <a:off x="1071538" y="3071810"/>
                <a:ext cx="1643074" cy="1500198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BA00D1-494B-3141-891E-80CE5E4AF333}"/>
                  </a:ext>
                </a:extLst>
              </p:cNvPr>
              <p:cNvSpPr/>
              <p:nvPr/>
            </p:nvSpPr>
            <p:spPr>
              <a:xfrm>
                <a:off x="2705096" y="3002753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6EEBC93-12A7-7F4A-AE1B-56A69C2E6D1A}"/>
                  </a:ext>
                </a:extLst>
              </p:cNvPr>
              <p:cNvSpPr/>
              <p:nvPr/>
            </p:nvSpPr>
            <p:spPr>
              <a:xfrm>
                <a:off x="1001924" y="4567397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F97DA2-983A-6C4A-B6EE-97A30456104E}"/>
                </a:ext>
              </a:extLst>
            </p:cNvPr>
            <p:cNvCxnSpPr/>
            <p:nvPr/>
          </p:nvCxnSpPr>
          <p:spPr>
            <a:xfrm flipV="1">
              <a:off x="5324241" y="2928937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30D9FE-EC3D-D34C-9018-362E204ECC0F}"/>
                </a:ext>
              </a:extLst>
            </p:cNvPr>
            <p:cNvCxnSpPr/>
            <p:nvPr/>
          </p:nvCxnSpPr>
          <p:spPr>
            <a:xfrm flipV="1">
              <a:off x="3818225" y="4308277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3BC7EC-7C75-0042-9C48-87AB6E14286B}"/>
              </a:ext>
            </a:extLst>
          </p:cNvPr>
          <p:cNvGrpSpPr/>
          <p:nvPr/>
        </p:nvGrpSpPr>
        <p:grpSpPr>
          <a:xfrm>
            <a:off x="6098459" y="2931892"/>
            <a:ext cx="1822222" cy="1667087"/>
            <a:chOff x="5715487" y="2976369"/>
            <a:chExt cx="1822222" cy="16670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2A7F8A-6AF6-D34A-9BAC-7A848758F75D}"/>
                </a:ext>
              </a:extLst>
            </p:cNvPr>
            <p:cNvGrpSpPr/>
            <p:nvPr/>
          </p:nvGrpSpPr>
          <p:grpSpPr>
            <a:xfrm>
              <a:off x="6035714" y="3264116"/>
              <a:ext cx="1178259" cy="1086283"/>
              <a:chOff x="1001924" y="3002753"/>
              <a:chExt cx="1774610" cy="163608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367F34B-6B81-5648-A587-1F133C24417A}"/>
                  </a:ext>
                </a:extLst>
              </p:cNvPr>
              <p:cNvCxnSpPr/>
              <p:nvPr/>
            </p:nvCxnSpPr>
            <p:spPr>
              <a:xfrm flipV="1">
                <a:off x="1071538" y="3071810"/>
                <a:ext cx="1643074" cy="1500198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8B3B23-697D-6F49-A1EF-B74CDE2E1EA2}"/>
                  </a:ext>
                </a:extLst>
              </p:cNvPr>
              <p:cNvSpPr/>
              <p:nvPr/>
            </p:nvSpPr>
            <p:spPr>
              <a:xfrm>
                <a:off x="2705096" y="3002753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24829E6-A936-B748-A3E0-C808F67A765E}"/>
                  </a:ext>
                </a:extLst>
              </p:cNvPr>
              <p:cNvSpPr/>
              <p:nvPr/>
            </p:nvSpPr>
            <p:spPr>
              <a:xfrm>
                <a:off x="1001924" y="4567397"/>
                <a:ext cx="71438" cy="7143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80EF06-E37F-F643-A3AE-17720DB922DC}"/>
                </a:ext>
              </a:extLst>
            </p:cNvPr>
            <p:cNvCxnSpPr/>
            <p:nvPr/>
          </p:nvCxnSpPr>
          <p:spPr>
            <a:xfrm flipV="1">
              <a:off x="7221503" y="2976369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85EA6B-3793-0C4B-B82C-B369EF9347D6}"/>
                </a:ext>
              </a:extLst>
            </p:cNvPr>
            <p:cNvCxnSpPr/>
            <p:nvPr/>
          </p:nvCxnSpPr>
          <p:spPr>
            <a:xfrm flipV="1">
              <a:off x="5715487" y="4355708"/>
              <a:ext cx="316206" cy="28774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88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CF958-C909-024C-A16D-E5C523BD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Comparaison Barre – Corde/câble/chaîne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0459-6AD7-2043-A36F-28281E85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ECDF-D0DB-404E-8047-F93AA8DC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7FE5-0F25-3949-8090-763EE684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E850A0-7134-3A46-9B6F-B26D1DAAFD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503678"/>
              </p:ext>
            </p:extLst>
          </p:nvPr>
        </p:nvGraphicFramePr>
        <p:xfrm>
          <a:off x="787456" y="1695450"/>
          <a:ext cx="7961201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9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noProof="0"/>
                        <a:t>Barre</a:t>
                      </a:r>
                      <a:r>
                        <a:rPr lang="fr-FR" sz="1800" b="1" baseline="0" noProof="0"/>
                        <a:t> </a:t>
                      </a:r>
                      <a:endParaRPr lang="fr-FR" sz="1800" b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noProof="0"/>
                        <a:t>Corde/câble/chaine</a:t>
                      </a:r>
                      <a:endParaRPr lang="fr-FR" sz="1800" b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Composante interne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Effort normal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de-CH" sz="1800" dirty="0"/>
                        <a:t>Effort normal</a:t>
                      </a:r>
                      <a:endParaRPr lang="de-DE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Signe de l‘effort normal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 + / -</a:t>
                      </a:r>
                    </a:p>
                    <a:p>
                      <a:pPr algn="ctr"/>
                      <a:r>
                        <a:rPr lang="fr-FR" sz="1800" noProof="0"/>
                        <a:t>traction/compression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+</a:t>
                      </a:r>
                    </a:p>
                    <a:p>
                      <a:pPr algn="ctr"/>
                      <a:r>
                        <a:rPr lang="fr-FR" sz="1800" noProof="0"/>
                        <a:t>traction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 noProof="0"/>
                        <a:t>Liaison</a:t>
                      </a:r>
                      <a:endParaRPr lang="fr-FR" sz="1800" i="1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/>
                        <a:t>bilatérale</a:t>
                      </a:r>
                      <a:endParaRPr lang="fr-FR" sz="1800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noProof="0" dirty="0"/>
                        <a:t>unilatérale</a:t>
                      </a:r>
                      <a:endParaRPr lang="fr-FR" sz="18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3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4: </a:t>
            </a:r>
            <a:r>
              <a:rPr lang="fr-CH" dirty="0"/>
              <a:t>Déplacement, coupe et barre (en entier)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30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23176"/>
            <a:ext cx="7726363" cy="374003"/>
          </a:xfrm>
        </p:spPr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955477"/>
            <a:ext cx="7726363" cy="4283466"/>
          </a:xfrm>
        </p:spPr>
        <p:txBody>
          <a:bodyPr>
            <a:normAutofit/>
          </a:bodyPr>
          <a:lstStyle/>
          <a:p>
            <a:r>
              <a:rPr lang="fr-FR" sz="1200" dirty="0"/>
              <a:t>[1] </a:t>
            </a:r>
            <a:r>
              <a:rPr lang="en-GB" sz="1200" dirty="0">
                <a:hlinkClick r:id="rId3"/>
              </a:rPr>
              <a:t>Rainbow Bridge</a:t>
            </a:r>
            <a:r>
              <a:rPr lang="en-GB" sz="1200" dirty="0"/>
              <a:t> © Ad Meskens,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[2] (a) </a:t>
            </a:r>
            <a:r>
              <a:rPr lang="en-GB" sz="1200" dirty="0" err="1">
                <a:hlinkClick r:id="rId5"/>
              </a:rPr>
              <a:t>Olympiastadion</a:t>
            </a:r>
            <a:r>
              <a:rPr lang="en-GB" sz="1200" dirty="0">
                <a:hlinkClick r:id="rId5"/>
              </a:rPr>
              <a:t> </a:t>
            </a:r>
            <a:r>
              <a:rPr lang="en-GB" sz="1200" dirty="0" err="1">
                <a:hlinkClick r:id="rId5"/>
              </a:rPr>
              <a:t>München</a:t>
            </a:r>
            <a:r>
              <a:rPr lang="en-GB" sz="1200" dirty="0"/>
              <a:t> © Arad </a:t>
            </a:r>
            <a:r>
              <a:rPr lang="en-GB" sz="1200" dirty="0" err="1"/>
              <a:t>Mojtahedi</a:t>
            </a:r>
            <a:r>
              <a:rPr lang="en-GB" sz="1200" dirty="0"/>
              <a:t>; (b) Photo by P. Lestuzzi; 1999 </a:t>
            </a:r>
            <a:r>
              <a:rPr lang="en-GB" sz="1200" dirty="0" err="1"/>
              <a:t>Izmit</a:t>
            </a:r>
            <a:r>
              <a:rPr lang="en-GB" sz="1200"/>
              <a:t> earthquake</a:t>
            </a:r>
            <a:endParaRPr lang="en-GB" sz="1200" dirty="0"/>
          </a:p>
          <a:p>
            <a:r>
              <a:rPr lang="en-GB" sz="1200" dirty="0"/>
              <a:t>[3] Coupe d’un </a:t>
            </a:r>
            <a:r>
              <a:rPr lang="en-GB" sz="1200" dirty="0" err="1"/>
              <a:t>solide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[4] </a:t>
            </a:r>
            <a:r>
              <a:rPr lang="en-GB" sz="1200" dirty="0" err="1"/>
              <a:t>Contraintes</a:t>
            </a:r>
            <a:r>
              <a:rPr lang="en-GB" sz="1200" dirty="0"/>
              <a:t> et </a:t>
            </a:r>
            <a:r>
              <a:rPr lang="en-GB" sz="1200" dirty="0" err="1"/>
              <a:t>Résultantes</a:t>
            </a:r>
            <a:r>
              <a:rPr lang="en-GB" sz="1200" dirty="0"/>
              <a:t> internes: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[5] </a:t>
            </a:r>
            <a:r>
              <a:rPr lang="en-GB" sz="1200" dirty="0" err="1"/>
              <a:t>Arbre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[6] Articulation: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[7] </a:t>
            </a:r>
            <a:r>
              <a:rPr lang="en-GB" sz="1200" dirty="0" err="1"/>
              <a:t>Mécanismes</a:t>
            </a:r>
            <a:r>
              <a:rPr lang="en-GB" sz="1200" dirty="0"/>
              <a:t>: Frey, François. </a:t>
            </a:r>
            <a:r>
              <a:rPr lang="en-GB" sz="1200" dirty="0" err="1"/>
              <a:t>Statique</a:t>
            </a:r>
            <a:r>
              <a:rPr lang="en-GB" sz="1200" dirty="0"/>
              <a:t> </a:t>
            </a:r>
            <a:r>
              <a:rPr lang="en-GB" sz="1200" dirty="0" err="1"/>
              <a:t>appliquée</a:t>
            </a:r>
            <a:r>
              <a:rPr lang="en-GB" sz="1200" dirty="0"/>
              <a:t> (TGC volume 1) – Analyse des structures et milieux </a:t>
            </a:r>
            <a:r>
              <a:rPr lang="en-GB" sz="1200" dirty="0" err="1"/>
              <a:t>continus</a:t>
            </a:r>
            <a:r>
              <a:rPr lang="en-GB" sz="1200" dirty="0"/>
              <a:t>. EPFL Press, 2005</a:t>
            </a:r>
          </a:p>
          <a:p>
            <a:r>
              <a:rPr lang="en-GB" sz="1200" dirty="0"/>
              <a:t>[8] </a:t>
            </a:r>
            <a:r>
              <a:rPr lang="en-GB" sz="1200" dirty="0">
                <a:hlinkClick r:id="rId6"/>
              </a:rPr>
              <a:t>Tour Eiffel</a:t>
            </a:r>
            <a:r>
              <a:rPr lang="en-GB" sz="1200" dirty="0"/>
              <a:t> © Annish33,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[9]</a:t>
            </a:r>
            <a:r>
              <a:rPr lang="en-GB" sz="1200" dirty="0">
                <a:hlinkClick r:id="rId7"/>
              </a:rPr>
              <a:t> Railway Bridge Over Loch Awe </a:t>
            </a:r>
            <a:r>
              <a:rPr lang="en-GB" sz="1200" dirty="0"/>
              <a:t>© Bernard Blanc, © Richard Cooke, </a:t>
            </a:r>
            <a:r>
              <a:rPr lang="en-GB" sz="1200" dirty="0">
                <a:hlinkClick r:id="rId8"/>
              </a:rPr>
              <a:t>CC BY-SA 2.0 </a:t>
            </a:r>
            <a:endParaRPr lang="en-GB" sz="1200" dirty="0"/>
          </a:p>
          <a:p>
            <a:r>
              <a:rPr lang="en-GB" sz="1200" dirty="0"/>
              <a:t>[10] </a:t>
            </a:r>
            <a:r>
              <a:rPr lang="en-GB" sz="1200" dirty="0">
                <a:hlinkClick r:id="rId9"/>
              </a:rPr>
              <a:t>Charpente en acier </a:t>
            </a:r>
            <a:r>
              <a:rPr lang="en-GB" sz="1200" dirty="0"/>
              <a:t>© Ross, </a:t>
            </a:r>
            <a:r>
              <a:rPr lang="en-GB" sz="1200" dirty="0">
                <a:hlinkClick r:id="rId10"/>
              </a:rPr>
              <a:t>CC BY-NC-ND 2.0</a:t>
            </a:r>
            <a:endParaRPr lang="en-GB" sz="1200" dirty="0"/>
          </a:p>
          <a:p>
            <a:r>
              <a:rPr lang="en-GB" sz="1200" dirty="0"/>
              <a:t>[11] </a:t>
            </a:r>
            <a:r>
              <a:rPr lang="en-GB" sz="1200" dirty="0">
                <a:hlinkClick r:id="rId11"/>
              </a:rPr>
              <a:t>Arc en bois</a:t>
            </a:r>
            <a:r>
              <a:rPr lang="en-GB" sz="1200" dirty="0"/>
              <a:t> © Chris Light, </a:t>
            </a:r>
            <a:r>
              <a:rPr lang="en-GB" sz="1200" dirty="0">
                <a:hlinkClick r:id="rId4"/>
              </a:rPr>
              <a:t>CC BY-SA 3.0</a:t>
            </a:r>
            <a:endParaRPr lang="en-GB" sz="1200" dirty="0"/>
          </a:p>
          <a:p>
            <a:r>
              <a:rPr lang="en-GB" sz="1200" dirty="0"/>
              <a:t>[12] </a:t>
            </a:r>
            <a:r>
              <a:rPr lang="en-GB" sz="1200" dirty="0" err="1"/>
              <a:t>Icone</a:t>
            </a:r>
            <a:r>
              <a:rPr lang="en-GB" sz="1200" dirty="0"/>
              <a:t> </a:t>
            </a:r>
            <a:r>
              <a:rPr lang="en-GB" sz="1200" dirty="0" err="1"/>
              <a:t>exercices</a:t>
            </a:r>
            <a:r>
              <a:rPr lang="en-GB" sz="1200" dirty="0"/>
              <a:t>: </a:t>
            </a:r>
            <a:r>
              <a:rPr lang="en-GB" sz="1200" dirty="0">
                <a:hlinkClick r:id="rId12"/>
              </a:rPr>
              <a:t>Figure</a:t>
            </a:r>
            <a:r>
              <a:rPr lang="en-GB" sz="1200" dirty="0"/>
              <a:t> © Dukesy68, </a:t>
            </a:r>
            <a:r>
              <a:rPr lang="en-GB" sz="1200" dirty="0">
                <a:hlinkClick r:id="rId13"/>
              </a:rPr>
              <a:t>CC BY-SA 4.0</a:t>
            </a:r>
            <a:r>
              <a:rPr lang="en-GB" sz="1200" dirty="0"/>
              <a:t> ; </a:t>
            </a:r>
            <a:r>
              <a:rPr lang="en-GB" sz="1200" dirty="0">
                <a:hlinkClick r:id="rId14"/>
              </a:rPr>
              <a:t>Pont du Golden Gate</a:t>
            </a:r>
            <a:r>
              <a:rPr lang="en-GB" sz="1200" dirty="0"/>
              <a:t>, </a:t>
            </a:r>
            <a:r>
              <a:rPr lang="en-GB" sz="1200" dirty="0">
                <a:hlinkClick r:id="rId15"/>
              </a:rPr>
              <a:t>CC0 1.0</a:t>
            </a:r>
            <a:endParaRPr lang="en-GB" sz="1200" dirty="0"/>
          </a:p>
          <a:p>
            <a:endParaRPr lang="en-GB" sz="12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The presentations are published under license CC BY-NC 4.0</a:t>
            </a:r>
          </a:p>
          <a:p>
            <a:endParaRPr lang="fr-CH" sz="1600" dirty="0"/>
          </a:p>
          <a:p>
            <a:r>
              <a:rPr lang="fr-CH" sz="1600" dirty="0"/>
              <a:t>If </a:t>
            </a:r>
            <a:r>
              <a:rPr lang="fr-CH" sz="1600" dirty="0" err="1"/>
              <a:t>reusing</a:t>
            </a:r>
            <a:r>
              <a:rPr lang="fr-CH" sz="1600" dirty="0"/>
              <a:t> the </a:t>
            </a:r>
            <a:r>
              <a:rPr lang="fr-CH" sz="1600" dirty="0" err="1"/>
              <a:t>entire</a:t>
            </a:r>
            <a:r>
              <a:rPr lang="fr-CH" sz="1600" dirty="0"/>
              <a:t> </a:t>
            </a:r>
            <a:r>
              <a:rPr lang="fr-CH" sz="1600" dirty="0" err="1"/>
              <a:t>presentation</a:t>
            </a:r>
            <a:r>
              <a:rPr lang="fr-CH" sz="1600" dirty="0"/>
              <a:t> or parts of </a:t>
            </a:r>
            <a:r>
              <a:rPr lang="fr-CH" sz="1600" dirty="0" err="1"/>
              <a:t>it</a:t>
            </a:r>
            <a:r>
              <a:rPr lang="fr-CH" sz="1600" dirty="0"/>
              <a:t>, </a:t>
            </a:r>
            <a:r>
              <a:rPr lang="fr-CH" sz="1600" dirty="0" err="1"/>
              <a:t>please</a:t>
            </a:r>
            <a:r>
              <a:rPr lang="fr-CH" sz="1600" dirty="0"/>
              <a:t> cite as «Beyer K, Statique I, Lecture notes, School of Architecture, Civil and </a:t>
            </a:r>
            <a:r>
              <a:rPr lang="fr-CH" sz="1600" dirty="0" err="1"/>
              <a:t>Environmental</a:t>
            </a:r>
            <a:r>
              <a:rPr lang="fr-CH" sz="1600" dirty="0"/>
              <a:t> Engineering, Ecole Polytechnique Fédérale de Lausanne, </a:t>
            </a:r>
            <a:r>
              <a:rPr lang="fr-CH" sz="1600" dirty="0" err="1"/>
              <a:t>Switzerland</a:t>
            </a:r>
            <a:r>
              <a:rPr lang="fr-CH" sz="1600" dirty="0"/>
              <a:t>, 2024.»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License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3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Hypothèse sur les déplacements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Principe de la superposition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Coupes et forces internes</a:t>
            </a:r>
            <a:endParaRPr lang="fr-FR" dirty="0"/>
          </a:p>
          <a:p>
            <a:pPr lvl="1"/>
            <a:r>
              <a:rPr lang="fr-CH" dirty="0"/>
              <a:t>Concept de coupe</a:t>
            </a:r>
          </a:p>
          <a:p>
            <a:pPr lvl="1"/>
            <a:r>
              <a:rPr lang="fr-CH" dirty="0"/>
              <a:t>Calcul des forces internes par équilibre</a:t>
            </a:r>
          </a:p>
          <a:p>
            <a:pPr lvl="1"/>
            <a:r>
              <a:rPr lang="fr-CH" dirty="0"/>
              <a:t>Nature des forces internes</a:t>
            </a:r>
          </a:p>
          <a:p>
            <a:pPr lvl="1"/>
            <a:r>
              <a:rPr lang="fr-CH" dirty="0"/>
              <a:t>Association déplacement–force pour les 6 degrés de liberté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Barre</a:t>
            </a:r>
            <a:endParaRPr lang="fr-FR" dirty="0"/>
          </a:p>
          <a:p>
            <a:pPr lvl="1"/>
            <a:r>
              <a:rPr lang="fr-CH" dirty="0"/>
              <a:t>3 classes d’éléments structuraux</a:t>
            </a:r>
          </a:p>
          <a:p>
            <a:pPr lvl="1"/>
            <a:r>
              <a:rPr lang="fr-CH" dirty="0"/>
              <a:t>Définition d’une barre</a:t>
            </a:r>
          </a:p>
          <a:p>
            <a:pPr lvl="1"/>
            <a:r>
              <a:rPr lang="fr-CH" dirty="0"/>
              <a:t>Comparaison corde/câble/chaîne</a:t>
            </a:r>
          </a:p>
          <a:p>
            <a:pPr lvl="1"/>
            <a:r>
              <a:rPr lang="fr-CH" dirty="0"/>
              <a:t>Liaisons bilatérales et unilatérales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1E1013-9DF2-4A4C-B1B8-CE81455F5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41425"/>
            <a:ext cx="3671466" cy="3263504"/>
          </a:xfrm>
        </p:spPr>
        <p:txBody>
          <a:bodyPr/>
          <a:lstStyle/>
          <a:p>
            <a:r>
              <a:rPr lang="de-CH" dirty="0" err="1"/>
              <a:t>Déformabilité</a:t>
            </a:r>
            <a:r>
              <a:rPr lang="de-CH" dirty="0"/>
              <a:t> </a:t>
            </a:r>
            <a:r>
              <a:rPr lang="de-CH" dirty="0" err="1"/>
              <a:t>naturelle</a:t>
            </a:r>
            <a:r>
              <a:rPr lang="de-CH" dirty="0"/>
              <a:t> de la </a:t>
            </a:r>
            <a:r>
              <a:rPr lang="de-CH" dirty="0" err="1"/>
              <a:t>matière</a:t>
            </a:r>
            <a:endParaRPr lang="de-DE" dirty="0"/>
          </a:p>
          <a:p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25B922-DDF8-804E-B093-CD38C1CC0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241425"/>
            <a:ext cx="3671466" cy="3263504"/>
          </a:xfrm>
        </p:spPr>
        <p:txBody>
          <a:bodyPr/>
          <a:lstStyle/>
          <a:p>
            <a:r>
              <a:rPr lang="de-CH" dirty="0" err="1"/>
              <a:t>Déplacement</a:t>
            </a:r>
            <a:r>
              <a:rPr lang="de-CH" dirty="0"/>
              <a:t> rigide  de la </a:t>
            </a:r>
            <a:r>
              <a:rPr lang="de-CH" dirty="0" err="1"/>
              <a:t>structure</a:t>
            </a:r>
            <a:r>
              <a:rPr lang="de-CH" dirty="0"/>
              <a:t> </a:t>
            </a:r>
            <a:r>
              <a:rPr lang="de-CH" dirty="0" err="1"/>
              <a:t>entière</a:t>
            </a:r>
            <a:endParaRPr lang="de-DE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D4380-5859-1B46-A0FD-F3874AC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d’une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6E80-B1B4-004D-999A-F3F5C86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BC054-5D35-2D4C-94E0-5C4D6037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7291D-A0CB-1A4B-872A-E512C166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2C8046-23A8-B84F-9E0F-4AA1562EFE3B}"/>
              </a:ext>
            </a:extLst>
          </p:cNvPr>
          <p:cNvGrpSpPr/>
          <p:nvPr/>
        </p:nvGrpSpPr>
        <p:grpSpPr>
          <a:xfrm>
            <a:off x="1026083" y="3086158"/>
            <a:ext cx="3521878" cy="695863"/>
            <a:chOff x="357158" y="4000504"/>
            <a:chExt cx="4251906" cy="8401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CEECF4-D6BE-EE43-B451-D7EB5C630EEB}"/>
                </a:ext>
              </a:extLst>
            </p:cNvPr>
            <p:cNvGrpSpPr/>
            <p:nvPr/>
          </p:nvGrpSpPr>
          <p:grpSpPr>
            <a:xfrm>
              <a:off x="357158" y="4000504"/>
              <a:ext cx="4251906" cy="840104"/>
              <a:chOff x="499914" y="5045496"/>
              <a:chExt cx="4251906" cy="840104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DEB39EE-537E-B14A-8628-5962F098E15B}"/>
                  </a:ext>
                </a:extLst>
              </p:cNvPr>
              <p:cNvSpPr/>
              <p:nvPr/>
            </p:nvSpPr>
            <p:spPr>
              <a:xfrm>
                <a:off x="499914" y="5265758"/>
                <a:ext cx="758110" cy="608448"/>
              </a:xfrm>
              <a:custGeom>
                <a:avLst/>
                <a:gdLst>
                  <a:gd name="connsiteX0" fmla="*/ 738909 w 1034473"/>
                  <a:gd name="connsiteY0" fmla="*/ 0 h 895928"/>
                  <a:gd name="connsiteX1" fmla="*/ 738909 w 1034473"/>
                  <a:gd name="connsiteY1" fmla="*/ 212437 h 895928"/>
                  <a:gd name="connsiteX2" fmla="*/ 1025236 w 1034473"/>
                  <a:gd name="connsiteY2" fmla="*/ 212437 h 895928"/>
                  <a:gd name="connsiteX3" fmla="*/ 1034473 w 1034473"/>
                  <a:gd name="connsiteY3" fmla="*/ 895928 h 895928"/>
                  <a:gd name="connsiteX4" fmla="*/ 0 w 1034473"/>
                  <a:gd name="connsiteY4" fmla="*/ 886691 h 895928"/>
                  <a:gd name="connsiteX5" fmla="*/ 18473 w 1034473"/>
                  <a:gd name="connsiteY5" fmla="*/ 0 h 895928"/>
                  <a:gd name="connsiteX6" fmla="*/ 738909 w 1034473"/>
                  <a:gd name="connsiteY6" fmla="*/ 0 h 89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4473" h="895928">
                    <a:moveTo>
                      <a:pt x="738909" y="0"/>
                    </a:moveTo>
                    <a:lnTo>
                      <a:pt x="738909" y="212437"/>
                    </a:lnTo>
                    <a:lnTo>
                      <a:pt x="1025236" y="212437"/>
                    </a:lnTo>
                    <a:lnTo>
                      <a:pt x="1034473" y="895928"/>
                    </a:lnTo>
                    <a:lnTo>
                      <a:pt x="0" y="886691"/>
                    </a:lnTo>
                    <a:lnTo>
                      <a:pt x="18473" y="0"/>
                    </a:lnTo>
                    <a:lnTo>
                      <a:pt x="7389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F333ED-CF80-A34C-A784-258E46743046}"/>
                  </a:ext>
                </a:extLst>
              </p:cNvPr>
              <p:cNvSpPr/>
              <p:nvPr/>
            </p:nvSpPr>
            <p:spPr>
              <a:xfrm>
                <a:off x="3993710" y="5277152"/>
                <a:ext cx="758110" cy="608448"/>
              </a:xfrm>
              <a:custGeom>
                <a:avLst/>
                <a:gdLst>
                  <a:gd name="connsiteX0" fmla="*/ 738909 w 1034473"/>
                  <a:gd name="connsiteY0" fmla="*/ 0 h 895928"/>
                  <a:gd name="connsiteX1" fmla="*/ 738909 w 1034473"/>
                  <a:gd name="connsiteY1" fmla="*/ 212437 h 895928"/>
                  <a:gd name="connsiteX2" fmla="*/ 1025236 w 1034473"/>
                  <a:gd name="connsiteY2" fmla="*/ 212437 h 895928"/>
                  <a:gd name="connsiteX3" fmla="*/ 1034473 w 1034473"/>
                  <a:gd name="connsiteY3" fmla="*/ 895928 h 895928"/>
                  <a:gd name="connsiteX4" fmla="*/ 0 w 1034473"/>
                  <a:gd name="connsiteY4" fmla="*/ 886691 h 895928"/>
                  <a:gd name="connsiteX5" fmla="*/ 18473 w 1034473"/>
                  <a:gd name="connsiteY5" fmla="*/ 0 h 895928"/>
                  <a:gd name="connsiteX6" fmla="*/ 738909 w 1034473"/>
                  <a:gd name="connsiteY6" fmla="*/ 0 h 89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4473" h="895928">
                    <a:moveTo>
                      <a:pt x="738909" y="0"/>
                    </a:moveTo>
                    <a:lnTo>
                      <a:pt x="738909" y="212437"/>
                    </a:lnTo>
                    <a:lnTo>
                      <a:pt x="1025236" y="212437"/>
                    </a:lnTo>
                    <a:lnTo>
                      <a:pt x="1034473" y="895928"/>
                    </a:lnTo>
                    <a:lnTo>
                      <a:pt x="0" y="886691"/>
                    </a:lnTo>
                    <a:lnTo>
                      <a:pt x="18473" y="0"/>
                    </a:lnTo>
                    <a:lnTo>
                      <a:pt x="7389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E5B9220-1845-A747-9B04-F108A3D4685B}"/>
                  </a:ext>
                </a:extLst>
              </p:cNvPr>
              <p:cNvCxnSpPr/>
              <p:nvPr/>
            </p:nvCxnSpPr>
            <p:spPr>
              <a:xfrm rot="5400000">
                <a:off x="1443029" y="5190830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0E2C7D6-FDCC-024E-957F-B813CCF9DEB2}"/>
                  </a:ext>
                </a:extLst>
              </p:cNvPr>
              <p:cNvCxnSpPr/>
              <p:nvPr/>
            </p:nvCxnSpPr>
            <p:spPr>
              <a:xfrm rot="5400000">
                <a:off x="1747829" y="5237022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96A4BC4-C2B3-894E-950E-82071279E0FF}"/>
                  </a:ext>
                </a:extLst>
              </p:cNvPr>
              <p:cNvCxnSpPr/>
              <p:nvPr/>
            </p:nvCxnSpPr>
            <p:spPr>
              <a:xfrm rot="5400000">
                <a:off x="2074419" y="5269643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2C3752-C6CF-2946-9D35-8006CF30EF86}"/>
                  </a:ext>
                </a:extLst>
              </p:cNvPr>
              <p:cNvCxnSpPr/>
              <p:nvPr/>
            </p:nvCxnSpPr>
            <p:spPr>
              <a:xfrm rot="5400000">
                <a:off x="2379219" y="5278891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04353E9-5BBE-054E-A2CE-6DBE20EB2AF6}"/>
                  </a:ext>
                </a:extLst>
              </p:cNvPr>
              <p:cNvCxnSpPr/>
              <p:nvPr/>
            </p:nvCxnSpPr>
            <p:spPr>
              <a:xfrm rot="5400000">
                <a:off x="2684019" y="5288139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451383B-3AD1-6741-ABB6-65A88F3F520A}"/>
                  </a:ext>
                </a:extLst>
              </p:cNvPr>
              <p:cNvCxnSpPr/>
              <p:nvPr/>
            </p:nvCxnSpPr>
            <p:spPr>
              <a:xfrm rot="5400000">
                <a:off x="2988819" y="5278915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4FE87F4-E73E-F04B-A2BF-EDB0EE31544E}"/>
                  </a:ext>
                </a:extLst>
              </p:cNvPr>
              <p:cNvCxnSpPr/>
              <p:nvPr/>
            </p:nvCxnSpPr>
            <p:spPr>
              <a:xfrm rot="5400000">
                <a:off x="3277901" y="5260371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0D273D4-DF1D-CC43-8CE4-E0602D5ABCB0}"/>
                  </a:ext>
                </a:extLst>
              </p:cNvPr>
              <p:cNvCxnSpPr/>
              <p:nvPr/>
            </p:nvCxnSpPr>
            <p:spPr>
              <a:xfrm rot="5400000">
                <a:off x="3582701" y="5223439"/>
                <a:ext cx="291092" cy="424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F1437A8-9487-8342-B716-38FD2D51466B}"/>
                  </a:ext>
                </a:extLst>
              </p:cNvPr>
              <p:cNvSpPr/>
              <p:nvPr/>
            </p:nvSpPr>
            <p:spPr>
              <a:xfrm>
                <a:off x="1053066" y="5242658"/>
                <a:ext cx="3143272" cy="285752"/>
              </a:xfrm>
              <a:custGeom>
                <a:avLst/>
                <a:gdLst>
                  <a:gd name="connsiteX0" fmla="*/ 92364 w 2798619"/>
                  <a:gd name="connsiteY0" fmla="*/ 0 h 581891"/>
                  <a:gd name="connsiteX1" fmla="*/ 0 w 2798619"/>
                  <a:gd name="connsiteY1" fmla="*/ 157018 h 581891"/>
                  <a:gd name="connsiteX2" fmla="*/ 295564 w 2798619"/>
                  <a:gd name="connsiteY2" fmla="*/ 332509 h 581891"/>
                  <a:gd name="connsiteX3" fmla="*/ 766619 w 2798619"/>
                  <a:gd name="connsiteY3" fmla="*/ 498764 h 581891"/>
                  <a:gd name="connsiteX4" fmla="*/ 1376219 w 2798619"/>
                  <a:gd name="connsiteY4" fmla="*/ 581891 h 581891"/>
                  <a:gd name="connsiteX5" fmla="*/ 2004291 w 2798619"/>
                  <a:gd name="connsiteY5" fmla="*/ 572655 h 581891"/>
                  <a:gd name="connsiteX6" fmla="*/ 2475346 w 2798619"/>
                  <a:gd name="connsiteY6" fmla="*/ 415637 h 581891"/>
                  <a:gd name="connsiteX7" fmla="*/ 2798619 w 2798619"/>
                  <a:gd name="connsiteY7" fmla="*/ 166255 h 581891"/>
                  <a:gd name="connsiteX8" fmla="*/ 2687782 w 2798619"/>
                  <a:gd name="connsiteY8" fmla="*/ 9237 h 581891"/>
                  <a:gd name="connsiteX9" fmla="*/ 2401455 w 2798619"/>
                  <a:gd name="connsiteY9" fmla="*/ 230909 h 581891"/>
                  <a:gd name="connsiteX10" fmla="*/ 1976582 w 2798619"/>
                  <a:gd name="connsiteY10" fmla="*/ 378691 h 581891"/>
                  <a:gd name="connsiteX11" fmla="*/ 1357746 w 2798619"/>
                  <a:gd name="connsiteY11" fmla="*/ 387928 h 581891"/>
                  <a:gd name="connsiteX12" fmla="*/ 812800 w 2798619"/>
                  <a:gd name="connsiteY12" fmla="*/ 304800 h 581891"/>
                  <a:gd name="connsiteX13" fmla="*/ 360219 w 2798619"/>
                  <a:gd name="connsiteY13" fmla="*/ 147782 h 581891"/>
                  <a:gd name="connsiteX14" fmla="*/ 92364 w 2798619"/>
                  <a:gd name="connsiteY14" fmla="*/ 0 h 58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98619" h="581891">
                    <a:moveTo>
                      <a:pt x="92364" y="0"/>
                    </a:moveTo>
                    <a:lnTo>
                      <a:pt x="0" y="157018"/>
                    </a:lnTo>
                    <a:lnTo>
                      <a:pt x="295564" y="332509"/>
                    </a:lnTo>
                    <a:lnTo>
                      <a:pt x="766619" y="498764"/>
                    </a:lnTo>
                    <a:lnTo>
                      <a:pt x="1376219" y="581891"/>
                    </a:lnTo>
                    <a:lnTo>
                      <a:pt x="2004291" y="572655"/>
                    </a:lnTo>
                    <a:lnTo>
                      <a:pt x="2475346" y="415637"/>
                    </a:lnTo>
                    <a:lnTo>
                      <a:pt x="2798619" y="166255"/>
                    </a:lnTo>
                    <a:lnTo>
                      <a:pt x="2687782" y="9237"/>
                    </a:lnTo>
                    <a:lnTo>
                      <a:pt x="2401455" y="230909"/>
                    </a:lnTo>
                    <a:lnTo>
                      <a:pt x="1976582" y="378691"/>
                    </a:lnTo>
                    <a:lnTo>
                      <a:pt x="1357746" y="387928"/>
                    </a:lnTo>
                    <a:lnTo>
                      <a:pt x="812800" y="304800"/>
                    </a:lnTo>
                    <a:lnTo>
                      <a:pt x="360219" y="147782"/>
                    </a:lnTo>
                    <a:lnTo>
                      <a:pt x="92364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4DE951-9077-7845-8EBF-B4841C74CA9E}"/>
                </a:ext>
              </a:extLst>
            </p:cNvPr>
            <p:cNvSpPr/>
            <p:nvPr/>
          </p:nvSpPr>
          <p:spPr>
            <a:xfrm>
              <a:off x="917701" y="4216133"/>
              <a:ext cx="3100118" cy="143432"/>
            </a:xfrm>
            <a:prstGeom prst="rect">
              <a:avLst/>
            </a:prstGeom>
            <a:solidFill>
              <a:schemeClr val="accent6">
                <a:lumMod val="50000"/>
                <a:alpha val="20000"/>
              </a:schemeClr>
            </a:solidFill>
            <a:ln>
              <a:solidFill>
                <a:schemeClr val="bg2">
                  <a:lumMod val="2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CCCE8D-4365-2B49-B35F-D8B881665BAC}"/>
              </a:ext>
            </a:extLst>
          </p:cNvPr>
          <p:cNvGrpSpPr/>
          <p:nvPr/>
        </p:nvGrpSpPr>
        <p:grpSpPr>
          <a:xfrm>
            <a:off x="5423852" y="2482893"/>
            <a:ext cx="2088164" cy="2255635"/>
            <a:chOff x="5357818" y="3613156"/>
            <a:chExt cx="2418625" cy="261259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D3F2FD-E7EC-1A46-AE3D-06BC1C5B53C1}"/>
                </a:ext>
              </a:extLst>
            </p:cNvPr>
            <p:cNvSpPr/>
            <p:nvPr/>
          </p:nvSpPr>
          <p:spPr>
            <a:xfrm>
              <a:off x="6215074" y="3613156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D9D29A-A92F-F74D-867E-3D772493011C}"/>
                </a:ext>
              </a:extLst>
            </p:cNvPr>
            <p:cNvCxnSpPr/>
            <p:nvPr/>
          </p:nvCxnSpPr>
          <p:spPr>
            <a:xfrm>
              <a:off x="5765369" y="4795407"/>
              <a:ext cx="1939636" cy="1588"/>
            </a:xfrm>
            <a:prstGeom prst="line">
              <a:avLst/>
            </a:prstGeom>
            <a:ln w="101600" cmpd="sng">
              <a:solidFill>
                <a:srgbClr val="413C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984C42A-747B-3F40-BB2D-87BEB7BE12EB}"/>
                </a:ext>
              </a:extLst>
            </p:cNvPr>
            <p:cNvSpPr/>
            <p:nvPr/>
          </p:nvSpPr>
          <p:spPr>
            <a:xfrm>
              <a:off x="5991524" y="5143512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5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C6437B4-8B3C-994E-99F9-F6E9162359DC}"/>
                </a:ext>
              </a:extLst>
            </p:cNvPr>
            <p:cNvCxnSpPr/>
            <p:nvPr/>
          </p:nvCxnSpPr>
          <p:spPr>
            <a:xfrm>
              <a:off x="5836807" y="6224167"/>
              <a:ext cx="1939636" cy="1588"/>
            </a:xfrm>
            <a:prstGeom prst="line">
              <a:avLst/>
            </a:prstGeom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9053E6-711B-164D-A7BA-298B59FFBB58}"/>
                </a:ext>
              </a:extLst>
            </p:cNvPr>
            <p:cNvSpPr/>
            <p:nvPr/>
          </p:nvSpPr>
          <p:spPr>
            <a:xfrm>
              <a:off x="6006952" y="3702766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5000"/>
              </a:schemeClr>
            </a:solidFill>
            <a:ln>
              <a:solidFill>
                <a:schemeClr val="tx1">
                  <a:alpha val="2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31509-F565-4D4D-9E37-BADA02FC7AB6}"/>
                </a:ext>
              </a:extLst>
            </p:cNvPr>
            <p:cNvSpPr/>
            <p:nvPr/>
          </p:nvSpPr>
          <p:spPr>
            <a:xfrm>
              <a:off x="6429388" y="5143512"/>
              <a:ext cx="901257" cy="1035208"/>
            </a:xfrm>
            <a:custGeom>
              <a:avLst/>
              <a:gdLst>
                <a:gd name="connsiteX0" fmla="*/ 0 w 1727200"/>
                <a:gd name="connsiteY0" fmla="*/ 0 h 2399323"/>
                <a:gd name="connsiteX1" fmla="*/ 31261 w 1727200"/>
                <a:gd name="connsiteY1" fmla="*/ 2399323 h 2399323"/>
                <a:gd name="connsiteX2" fmla="*/ 1727200 w 1727200"/>
                <a:gd name="connsiteY2" fmla="*/ 2383692 h 2399323"/>
                <a:gd name="connsiteX3" fmla="*/ 578338 w 1727200"/>
                <a:gd name="connsiteY3" fmla="*/ 7815 h 2399323"/>
                <a:gd name="connsiteX4" fmla="*/ 0 w 1727200"/>
                <a:gd name="connsiteY4" fmla="*/ 0 h 239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200" h="2399323">
                  <a:moveTo>
                    <a:pt x="0" y="0"/>
                  </a:moveTo>
                  <a:lnTo>
                    <a:pt x="31261" y="2399323"/>
                  </a:lnTo>
                  <a:lnTo>
                    <a:pt x="1727200" y="2383692"/>
                  </a:lnTo>
                  <a:lnTo>
                    <a:pt x="578338" y="7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E5F4F9-F5FA-EE4D-8B7E-860AB851F61F}"/>
                </a:ext>
              </a:extLst>
            </p:cNvPr>
            <p:cNvGrpSpPr/>
            <p:nvPr/>
          </p:nvGrpSpPr>
          <p:grpSpPr>
            <a:xfrm>
              <a:off x="5357818" y="5143512"/>
              <a:ext cx="437864" cy="1001720"/>
              <a:chOff x="5429256" y="3714752"/>
              <a:chExt cx="437864" cy="100172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3A78819-5976-2547-BF5B-70187F226F31}"/>
                  </a:ext>
                </a:extLst>
              </p:cNvPr>
              <p:cNvCxnSpPr/>
              <p:nvPr/>
            </p:nvCxnSpPr>
            <p:spPr>
              <a:xfrm rot="5400000">
                <a:off x="5357818" y="4214818"/>
                <a:ext cx="1000132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7B29D5-7A65-C745-A055-384F0C5F3439}"/>
                  </a:ext>
                </a:extLst>
              </p:cNvPr>
              <p:cNvCxnSpPr/>
              <p:nvPr/>
            </p:nvCxnSpPr>
            <p:spPr>
              <a:xfrm rot="5400000">
                <a:off x="5143504" y="4000504"/>
                <a:ext cx="1000132" cy="428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F91BA16-C4FC-3C42-A9F9-0CBA234BDEE3}"/>
                  </a:ext>
                </a:extLst>
              </p:cNvPr>
              <p:cNvCxnSpPr/>
              <p:nvPr/>
            </p:nvCxnSpPr>
            <p:spPr>
              <a:xfrm>
                <a:off x="5429256" y="4714884"/>
                <a:ext cx="428628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0DDBEB1-3886-BA44-A726-3F61DC618FF2}"/>
                  </a:ext>
                </a:extLst>
              </p:cNvPr>
              <p:cNvCxnSpPr/>
              <p:nvPr/>
            </p:nvCxnSpPr>
            <p:spPr>
              <a:xfrm>
                <a:off x="5572132" y="4429132"/>
                <a:ext cx="285752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63EF31B-37E9-F447-91AB-E55C34D28D5C}"/>
                  </a:ext>
                </a:extLst>
              </p:cNvPr>
              <p:cNvCxnSpPr/>
              <p:nvPr/>
            </p:nvCxnSpPr>
            <p:spPr>
              <a:xfrm>
                <a:off x="5652806" y="4143380"/>
                <a:ext cx="214314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B9702D5-3FA3-8544-9673-4CD009198D42}"/>
                </a:ext>
              </a:extLst>
            </p:cNvPr>
            <p:cNvGrpSpPr/>
            <p:nvPr/>
          </p:nvGrpSpPr>
          <p:grpSpPr>
            <a:xfrm>
              <a:off x="5357818" y="3714752"/>
              <a:ext cx="437864" cy="1001720"/>
              <a:chOff x="5429256" y="3714752"/>
              <a:chExt cx="437864" cy="100172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827F27-5D26-3944-B0C7-EB887E3826FB}"/>
                  </a:ext>
                </a:extLst>
              </p:cNvPr>
              <p:cNvCxnSpPr/>
              <p:nvPr/>
            </p:nvCxnSpPr>
            <p:spPr>
              <a:xfrm rot="5400000">
                <a:off x="5357818" y="4214818"/>
                <a:ext cx="1000132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7E3B921-E32B-9F43-A740-D10393125F4F}"/>
                  </a:ext>
                </a:extLst>
              </p:cNvPr>
              <p:cNvCxnSpPr/>
              <p:nvPr/>
            </p:nvCxnSpPr>
            <p:spPr>
              <a:xfrm rot="5400000">
                <a:off x="5143504" y="4000504"/>
                <a:ext cx="1000132" cy="4286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C3C9A6D-7AB1-564B-AF47-F24E7C85BB41}"/>
                  </a:ext>
                </a:extLst>
              </p:cNvPr>
              <p:cNvCxnSpPr/>
              <p:nvPr/>
            </p:nvCxnSpPr>
            <p:spPr>
              <a:xfrm>
                <a:off x="5429256" y="4714884"/>
                <a:ext cx="428628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1DE047F-BB08-7244-81AF-CAC4880CDAAE}"/>
                  </a:ext>
                </a:extLst>
              </p:cNvPr>
              <p:cNvCxnSpPr/>
              <p:nvPr/>
            </p:nvCxnSpPr>
            <p:spPr>
              <a:xfrm>
                <a:off x="5572132" y="4429132"/>
                <a:ext cx="285752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A85F6AE-80E5-DB43-A998-CC8901F8EAA7}"/>
                  </a:ext>
                </a:extLst>
              </p:cNvPr>
              <p:cNvCxnSpPr/>
              <p:nvPr/>
            </p:nvCxnSpPr>
            <p:spPr>
              <a:xfrm>
                <a:off x="5652806" y="4143380"/>
                <a:ext cx="214314" cy="1588"/>
              </a:xfrm>
              <a:prstGeom prst="line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91E46EA-5E2D-FB43-9AB9-D86996EF0EEE}"/>
              </a:ext>
            </a:extLst>
          </p:cNvPr>
          <p:cNvSpPr txBox="1"/>
          <p:nvPr/>
        </p:nvSpPr>
        <p:spPr>
          <a:xfrm>
            <a:off x="7670110" y="2857101"/>
            <a:ext cx="128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renversement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4BD66B-7941-6A45-91EA-D4D0967834AA}"/>
              </a:ext>
            </a:extLst>
          </p:cNvPr>
          <p:cNvSpPr txBox="1"/>
          <p:nvPr/>
        </p:nvSpPr>
        <p:spPr>
          <a:xfrm>
            <a:off x="7689015" y="4205601"/>
            <a:ext cx="128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glissement</a:t>
            </a:r>
          </a:p>
        </p:txBody>
      </p:sp>
    </p:spTree>
    <p:extLst>
      <p:ext uri="{BB962C8B-B14F-4D97-AF65-F5344CB8AC3E}">
        <p14:creationId xmlns:p14="http://schemas.microsoft.com/office/powerpoint/2010/main" val="33736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104468-73B3-F445-91D8-6DF8E549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3936"/>
            <a:ext cx="7726363" cy="1657814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Génie civil: </a:t>
            </a:r>
            <a:r>
              <a:rPr lang="fr-FR" dirty="0"/>
              <a:t>Seulement les très petites déformations sont acceptables (sauf dans des cas exceptionnels)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configuration d’un corps est l’ensemble des positions occupées par les points matériels le composant (appelé aussi la géométrie du corps)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0DB2A-B081-704D-8257-730EC4BF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Déplacements d’une structure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AFD7-B449-4447-969E-7C21A087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796E3-D3E5-FD45-A8CC-E1DEDEB3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3AE07-A398-5E40-B3C9-C92D19F1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D218D-5DE6-9D4B-A3DA-7830516D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994766"/>
            <a:ext cx="3019099" cy="46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744859-79FC-8749-883C-B996EF98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08" y="3555840"/>
            <a:ext cx="3029452" cy="877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C214B7-AD09-F14D-951A-230F3CBA5923}"/>
              </a:ext>
            </a:extLst>
          </p:cNvPr>
          <p:cNvSpPr txBox="1"/>
          <p:nvPr/>
        </p:nvSpPr>
        <p:spPr>
          <a:xfrm>
            <a:off x="1432291" y="2936830"/>
            <a:ext cx="1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Configuration initiale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B74D6-3037-4744-B699-862CE9EE9175}"/>
              </a:ext>
            </a:extLst>
          </p:cNvPr>
          <p:cNvSpPr txBox="1"/>
          <p:nvPr/>
        </p:nvSpPr>
        <p:spPr>
          <a:xfrm>
            <a:off x="5471308" y="2934132"/>
            <a:ext cx="3029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Configuration déformée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1699A-F28A-FA41-B953-22963A8E0722}"/>
              </a:ext>
            </a:extLst>
          </p:cNvPr>
          <p:cNvSpPr txBox="1"/>
          <p:nvPr/>
        </p:nvSpPr>
        <p:spPr>
          <a:xfrm>
            <a:off x="3996989" y="3870698"/>
            <a:ext cx="1401304" cy="715581"/>
          </a:xfrm>
          <a:prstGeom prst="rect">
            <a:avLst/>
          </a:prstGeom>
          <a:noFill/>
          <a:ln>
            <a:solidFill>
              <a:srgbClr val="413C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Application des charges (poids propre inclus)</a:t>
            </a:r>
          </a:p>
        </p:txBody>
      </p:sp>
    </p:spTree>
    <p:extLst>
      <p:ext uri="{BB962C8B-B14F-4D97-AF65-F5344CB8AC3E}">
        <p14:creationId xmlns:p14="http://schemas.microsoft.com/office/powerpoint/2010/main" val="76368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27CBF4-E886-A140-BCFB-6E8896646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déplacements d‘une structure sont très petits. </a:t>
            </a:r>
          </a:p>
          <a:p>
            <a:pPr lvl="1"/>
            <a:r>
              <a:rPr lang="fr-FR" dirty="0">
                <a:sym typeface="Wingdings" pitchFamily="2" charset="2"/>
              </a:rPr>
              <a:t>La configuration déformée est ~ égale à la configuration initiale</a:t>
            </a:r>
          </a:p>
          <a:p>
            <a:r>
              <a:rPr lang="fr-FR" dirty="0">
                <a:sym typeface="Wingdings" pitchFamily="2" charset="2"/>
              </a:rPr>
              <a:t>On peut effectuer l‘analyse de la structure sur la base de la géométrie initiale connue. </a:t>
            </a:r>
          </a:p>
          <a:p>
            <a:pPr lvl="1"/>
            <a:r>
              <a:rPr lang="fr-FR" dirty="0">
                <a:sym typeface="Wingdings" pitchFamily="2" charset="2"/>
              </a:rPr>
              <a:t>On peut appliquer la théorie du premier ordre (équations linéaires)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214D4-A524-2F40-8C2A-F532DE9C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Hypothèses</a:t>
            </a:r>
            <a:r>
              <a:rPr lang="de-CH" dirty="0"/>
              <a:t> </a:t>
            </a:r>
            <a:r>
              <a:rPr lang="de-CH" dirty="0" err="1"/>
              <a:t>sur</a:t>
            </a:r>
            <a:r>
              <a:rPr lang="de-CH" dirty="0"/>
              <a:t> les </a:t>
            </a:r>
            <a:r>
              <a:rPr lang="de-CH" dirty="0" err="1"/>
              <a:t>déplacements</a:t>
            </a:r>
            <a:br>
              <a:rPr lang="de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6FEC-DBBA-FF43-B93B-9F406479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1DD9-C481-4A4D-B415-FFBD6254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3950-A0F4-BE45-AC25-26FC41E6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1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92CCC7-195E-824E-B35E-F20307E8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02630"/>
            <a:ext cx="7726363" cy="761058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réactions pour la configuration initiale (théorie 1</a:t>
            </a:r>
            <a:r>
              <a:rPr lang="fr-CH" baseline="30000" dirty="0"/>
              <a:t>er</a:t>
            </a:r>
            <a:r>
              <a:rPr lang="fr-CH" dirty="0"/>
              <a:t> ordre) et pour la configuration déformée (théorie 2</a:t>
            </a:r>
            <a:r>
              <a:rPr lang="fr-CH" baseline="30000" dirty="0"/>
              <a:t>ème</a:t>
            </a:r>
            <a:r>
              <a:rPr lang="fr-CH" dirty="0"/>
              <a:t> ordre)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C839B-E2E0-F84A-874A-0585D92C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colonne encastrée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77E5-0C26-CE4F-AF60-0E4D71D8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2793-108B-8E4E-9F73-AA66DDEE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AFBB-EF82-C042-BDB8-4FC07CB5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6E0A7B-76CB-B54B-9D59-C077BF75027B}"/>
              </a:ext>
            </a:extLst>
          </p:cNvPr>
          <p:cNvGrpSpPr/>
          <p:nvPr/>
        </p:nvGrpSpPr>
        <p:grpSpPr>
          <a:xfrm>
            <a:off x="904875" y="2007503"/>
            <a:ext cx="1362239" cy="2576523"/>
            <a:chOff x="224454" y="3551049"/>
            <a:chExt cx="1362239" cy="257652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715D30-71D5-A740-B4E7-132BF9A79FAE}"/>
                </a:ext>
              </a:extLst>
            </p:cNvPr>
            <p:cNvCxnSpPr/>
            <p:nvPr/>
          </p:nvCxnSpPr>
          <p:spPr>
            <a:xfrm>
              <a:off x="1129490" y="6063540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3FC26E-671F-234E-BF5A-B61F7E219E81}"/>
                </a:ext>
              </a:extLst>
            </p:cNvPr>
            <p:cNvSpPr/>
            <p:nvPr/>
          </p:nvSpPr>
          <p:spPr>
            <a:xfrm rot="5400000">
              <a:off x="392245" y="5041477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0B98F4-D41E-2246-9788-4FF0CB329378}"/>
                </a:ext>
              </a:extLst>
            </p:cNvPr>
            <p:cNvSpPr txBox="1"/>
            <p:nvPr/>
          </p:nvSpPr>
          <p:spPr>
            <a:xfrm>
              <a:off x="705260" y="372809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29D79B-2EA0-C043-90F0-933429E5A52E}"/>
                </a:ext>
              </a:extLst>
            </p:cNvPr>
            <p:cNvCxnSpPr/>
            <p:nvPr/>
          </p:nvCxnSpPr>
          <p:spPr>
            <a:xfrm>
              <a:off x="850941" y="4088207"/>
              <a:ext cx="50751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906582-C063-7A49-B4B0-5EFD963428BC}"/>
                </a:ext>
              </a:extLst>
            </p:cNvPr>
            <p:cNvCxnSpPr/>
            <p:nvPr/>
          </p:nvCxnSpPr>
          <p:spPr>
            <a:xfrm rot="5400000">
              <a:off x="1110045" y="3834451"/>
              <a:ext cx="50751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1EF09-F44F-014D-B451-DE9B542C1A54}"/>
                </a:ext>
              </a:extLst>
            </p:cNvPr>
            <p:cNvSpPr txBox="1"/>
            <p:nvPr/>
          </p:nvSpPr>
          <p:spPr>
            <a:xfrm>
              <a:off x="953801" y="35510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E8D65-2A7D-3049-9780-6D763C87D7B9}"/>
                </a:ext>
              </a:extLst>
            </p:cNvPr>
            <p:cNvCxnSpPr/>
            <p:nvPr/>
          </p:nvCxnSpPr>
          <p:spPr>
            <a:xfrm>
              <a:off x="472052" y="4107920"/>
              <a:ext cx="233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8A87F6-BFD1-6943-ACE7-67AA65D8847B}"/>
                </a:ext>
              </a:extLst>
            </p:cNvPr>
            <p:cNvCxnSpPr/>
            <p:nvPr/>
          </p:nvCxnSpPr>
          <p:spPr>
            <a:xfrm flipH="1">
              <a:off x="562909" y="4039340"/>
              <a:ext cx="25747" cy="20882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90C777-EF46-424F-BF37-CBFBE920D3A2}"/>
                </a:ext>
              </a:extLst>
            </p:cNvPr>
            <p:cNvCxnSpPr/>
            <p:nvPr/>
          </p:nvCxnSpPr>
          <p:spPr>
            <a:xfrm>
              <a:off x="446305" y="6041411"/>
              <a:ext cx="233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85ED3-DF5D-0540-B776-D016B1C77F1C}"/>
                </a:ext>
              </a:extLst>
            </p:cNvPr>
            <p:cNvSpPr txBox="1"/>
            <p:nvPr/>
          </p:nvSpPr>
          <p:spPr>
            <a:xfrm>
              <a:off x="224454" y="483142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de-DE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90EDB5-00D0-0C4C-A5B1-13A539948950}"/>
              </a:ext>
            </a:extLst>
          </p:cNvPr>
          <p:cNvSpPr txBox="1"/>
          <p:nvPr/>
        </p:nvSpPr>
        <p:spPr>
          <a:xfrm>
            <a:off x="3160293" y="1533317"/>
            <a:ext cx="231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/>
              <a:t>Théorie 1er ordre:</a:t>
            </a:r>
          </a:p>
          <a:p>
            <a:r>
              <a:rPr lang="fr-CH" sz="1200" i="1" dirty="0"/>
              <a:t>Formuler l’équilibre pour la configuration initiale.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D6A6D-0573-A046-B14A-88CA1843B2A6}"/>
              </a:ext>
            </a:extLst>
          </p:cNvPr>
          <p:cNvSpPr txBox="1"/>
          <p:nvPr/>
        </p:nvSpPr>
        <p:spPr>
          <a:xfrm>
            <a:off x="6189963" y="1538214"/>
            <a:ext cx="317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i="1" dirty="0"/>
              <a:t>Théorie 2ème ordre:</a:t>
            </a:r>
          </a:p>
          <a:p>
            <a:r>
              <a:rPr lang="fr-CH" sz="1200" i="1" dirty="0"/>
              <a:t>Formuler l’équilibre pour la configuration déformée.</a:t>
            </a:r>
          </a:p>
        </p:txBody>
      </p:sp>
    </p:spTree>
    <p:extLst>
      <p:ext uri="{BB962C8B-B14F-4D97-AF65-F5344CB8AC3E}">
        <p14:creationId xmlns:p14="http://schemas.microsoft.com/office/powerpoint/2010/main" val="21508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795FF-83BC-7945-88CF-2421C13C3A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CE46-DCDE-6644-8A83-B6D3C5B0012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73837-4EC4-B747-BAF9-2B5290801A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9</a:t>
            </a:fld>
            <a:endParaRPr lang="fr-FR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59925A3-66DB-064C-8588-E96E533DA176}"/>
              </a:ext>
            </a:extLst>
          </p:cNvPr>
          <p:cNvSpPr txBox="1">
            <a:spLocks/>
          </p:cNvSpPr>
          <p:nvPr/>
        </p:nvSpPr>
        <p:spPr>
          <a:xfrm>
            <a:off x="904874" y="873341"/>
            <a:ext cx="7726363" cy="33867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Exception à l’hypothèse des petites déformations:</a:t>
            </a:r>
          </a:p>
          <a:p>
            <a:pPr lvl="1"/>
            <a:r>
              <a:rPr lang="fr-FR" dirty="0">
                <a:sym typeface="Wingdings" pitchFamily="2" charset="2"/>
              </a:rPr>
              <a:t>Câbles</a:t>
            </a:r>
          </a:p>
          <a:p>
            <a:pPr lvl="1"/>
            <a:r>
              <a:rPr lang="fr-FR" dirty="0">
                <a:sym typeface="Wingdings" pitchFamily="2" charset="2"/>
              </a:rPr>
              <a:t>Structures soumises aux charges exceptionnelles (p. ex. séisme)</a:t>
            </a:r>
          </a:p>
          <a:p>
            <a:pPr lvl="1"/>
            <a:endParaRPr lang="fr-FR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9FC839B-E2E0-F84A-874A-0585D92CEC84}"/>
              </a:ext>
            </a:extLst>
          </p:cNvPr>
          <p:cNvSpPr txBox="1">
            <a:spLocks/>
          </p:cNvSpPr>
          <p:nvPr/>
        </p:nvSpPr>
        <p:spPr>
          <a:xfrm>
            <a:off x="904874" y="131032"/>
            <a:ext cx="7522845" cy="107275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Exception à l’hypothèse des petites déformations</a:t>
            </a:r>
          </a:p>
        </p:txBody>
      </p:sp>
      <p:pic>
        <p:nvPicPr>
          <p:cNvPr id="9" name="Picture 8" descr="Picture2_mod.jpg">
            <a:extLst>
              <a:ext uri="{FF2B5EF4-FFF2-40B4-BE49-F238E27FC236}">
                <a16:creationId xmlns:a16="http://schemas.microsoft.com/office/drawing/2014/main" id="{EC842E37-EADE-44B0-94F2-32189CCEB6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5477"/>
          <a:stretch>
            <a:fillRect/>
          </a:stretch>
        </p:blipFill>
        <p:spPr>
          <a:xfrm>
            <a:off x="4768055" y="2000244"/>
            <a:ext cx="3730738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22116-A6E0-4AE1-8A2D-60AB75BD2E60}"/>
              </a:ext>
            </a:extLst>
          </p:cNvPr>
          <p:cNvSpPr txBox="1"/>
          <p:nvPr/>
        </p:nvSpPr>
        <p:spPr>
          <a:xfrm>
            <a:off x="7294072" y="4229793"/>
            <a:ext cx="1550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 P. Lestuzzi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2A4EA953-8DDC-AC4E-94F8-B253B9A7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78" y="2000244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6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5348</TotalTime>
  <Words>2138</Words>
  <Application>Microsoft Office PowerPoint</Application>
  <PresentationFormat>On-screen Show (16:9)</PresentationFormat>
  <Paragraphs>448</Paragraphs>
  <Slides>34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Cambria Math</vt:lpstr>
      <vt:lpstr>Franklin Gothic Demi Cond</vt:lpstr>
      <vt:lpstr>Helvetica Neue</vt:lpstr>
      <vt:lpstr>Symbol</vt:lpstr>
      <vt:lpstr>Times New Roman</vt:lpstr>
      <vt:lpstr>Wingdings</vt:lpstr>
      <vt:lpstr>Thème Office</vt:lpstr>
      <vt:lpstr>Equation</vt:lpstr>
      <vt:lpstr>Déplacement, coupes et barres</vt:lpstr>
      <vt:lpstr>Objectif du cours</vt:lpstr>
      <vt:lpstr>Contenu du cours</vt:lpstr>
      <vt:lpstr>Contenu du cours</vt:lpstr>
      <vt:lpstr>Déplacements d’une structure</vt:lpstr>
      <vt:lpstr>Déplacements d’une structure</vt:lpstr>
      <vt:lpstr>Hypothèses sur les déplacements </vt:lpstr>
      <vt:lpstr>Exemple: colonne encastrée</vt:lpstr>
      <vt:lpstr>PowerPoint Presentation</vt:lpstr>
      <vt:lpstr>Principe de la superposition des effets statiques </vt:lpstr>
      <vt:lpstr>Contenu du cours</vt:lpstr>
      <vt:lpstr>Concept de coupe </vt:lpstr>
      <vt:lpstr>Concept de coupe </vt:lpstr>
      <vt:lpstr>Concept de coupe </vt:lpstr>
      <vt:lpstr>Calculer les forces internes</vt:lpstr>
      <vt:lpstr>Exemple: Poutre simple avec une force concentrée </vt:lpstr>
      <vt:lpstr>Exemple (suite)</vt:lpstr>
      <vt:lpstr>Synthèse: Coupe d’un solide en équilibre </vt:lpstr>
      <vt:lpstr>Nature des forces internes</vt:lpstr>
      <vt:lpstr>Résultantes internes</vt:lpstr>
      <vt:lpstr>Association force–déplacement (en 3D) </vt:lpstr>
      <vt:lpstr>Association force–déplacement</vt:lpstr>
      <vt:lpstr>Exemple</vt:lpstr>
      <vt:lpstr>Exemple (suite)</vt:lpstr>
      <vt:lpstr>PowerPoint Presentation</vt:lpstr>
      <vt:lpstr>Les 3 classes d’éléments structuraux</vt:lpstr>
      <vt:lpstr>Barres</vt:lpstr>
      <vt:lpstr>Barre</vt:lpstr>
      <vt:lpstr>Barre (suite)</vt:lpstr>
      <vt:lpstr>Barre (suite)</vt:lpstr>
      <vt:lpstr>Comparaison Barre – Corde/câble/chaîne </vt:lpstr>
      <vt:lpstr>Chapitres à étudier dans le TGC 1</vt:lpstr>
      <vt:lpstr>Références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Katrin Beyer</cp:lastModifiedBy>
  <cp:revision>95</cp:revision>
  <cp:lastPrinted>2022-03-07T16:51:22Z</cp:lastPrinted>
  <dcterms:created xsi:type="dcterms:W3CDTF">2019-04-02T06:24:35Z</dcterms:created>
  <dcterms:modified xsi:type="dcterms:W3CDTF">2024-01-17T17:21:00Z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